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72" r:id="rId2"/>
    <p:sldId id="319" r:id="rId3"/>
    <p:sldId id="313" r:id="rId4"/>
    <p:sldId id="314" r:id="rId5"/>
    <p:sldId id="317" r:id="rId6"/>
    <p:sldId id="316" r:id="rId7"/>
    <p:sldId id="318" r:id="rId8"/>
    <p:sldId id="338" r:id="rId9"/>
    <p:sldId id="322" r:id="rId10"/>
    <p:sldId id="323" r:id="rId11"/>
    <p:sldId id="325" r:id="rId12"/>
    <p:sldId id="282" r:id="rId13"/>
    <p:sldId id="306" r:id="rId14"/>
    <p:sldId id="342" r:id="rId15"/>
    <p:sldId id="345" r:id="rId16"/>
    <p:sldId id="278" r:id="rId17"/>
    <p:sldId id="347" r:id="rId18"/>
    <p:sldId id="348" r:id="rId19"/>
    <p:sldId id="344" r:id="rId20"/>
    <p:sldId id="349" r:id="rId21"/>
    <p:sldId id="330" r:id="rId22"/>
    <p:sldId id="333" r:id="rId23"/>
    <p:sldId id="334" r:id="rId24"/>
    <p:sldId id="332" r:id="rId25"/>
    <p:sldId id="350" r:id="rId26"/>
    <p:sldId id="343" r:id="rId27"/>
    <p:sldId id="286" r:id="rId28"/>
    <p:sldId id="321" r:id="rId29"/>
    <p:sldId id="339" r:id="rId30"/>
    <p:sldId id="326" r:id="rId31"/>
    <p:sldId id="337" r:id="rId32"/>
    <p:sldId id="328" r:id="rId33"/>
    <p:sldId id="327" r:id="rId34"/>
    <p:sldId id="324" r:id="rId35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0066FF"/>
    <a:srgbClr val="FF3300"/>
    <a:srgbClr val="DDDDDD"/>
    <a:srgbClr val="FFFF00"/>
    <a:srgbClr val="B57E2D"/>
    <a:srgbClr val="FFFFCC"/>
    <a:srgbClr val="B2B2B2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1" autoAdjust="0"/>
    <p:restoredTop sz="97849" autoAdjust="0"/>
  </p:normalViewPr>
  <p:slideViewPr>
    <p:cSldViewPr>
      <p:cViewPr>
        <p:scale>
          <a:sx n="90" d="100"/>
          <a:sy n="90" d="100"/>
        </p:scale>
        <p:origin x="-78" y="-17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ndrew%20Chin\My%20Documents\JCU\Data\BTS_telemetry%20and%20tracking\2012_06_30_BTS_Roamer_Residen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8610207057451216E-2"/>
          <c:y val="0.13048066596465835"/>
          <c:w val="0.82851602640579014"/>
          <c:h val="0.7510088484448435"/>
        </c:manualLayout>
      </c:layout>
      <c:scatterChart>
        <c:scatterStyle val="lineMarker"/>
        <c:ser>
          <c:idx val="0"/>
          <c:order val="0"/>
          <c:tx>
            <c:v>Females</c:v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5">
                  <a:lumMod val="75000"/>
                </a:schemeClr>
              </a:solidFill>
            </c:spPr>
          </c:marker>
          <c:xVal>
            <c:numRef>
              <c:f>AF_RoamerResidentoutput!$K$2:$K$11</c:f>
              <c:numCache>
                <c:formatCode>0.0000</c:formatCode>
                <c:ptCount val="10"/>
                <c:pt idx="0">
                  <c:v>0.88402366863905335</c:v>
                </c:pt>
                <c:pt idx="1">
                  <c:v>0.63119709794437751</c:v>
                </c:pt>
                <c:pt idx="2">
                  <c:v>0.73690476190476162</c:v>
                </c:pt>
                <c:pt idx="3">
                  <c:v>0.94508301404853134</c:v>
                </c:pt>
                <c:pt idx="4">
                  <c:v>0.9553001277139207</c:v>
                </c:pt>
                <c:pt idx="5">
                  <c:v>0.54022988505747105</c:v>
                </c:pt>
                <c:pt idx="6">
                  <c:v>0.99106002554278372</c:v>
                </c:pt>
                <c:pt idx="7">
                  <c:v>2.0434227330779126E-2</c:v>
                </c:pt>
                <c:pt idx="8">
                  <c:v>0.99861687413554601</c:v>
                </c:pt>
                <c:pt idx="9">
                  <c:v>0.97829036635006772</c:v>
                </c:pt>
              </c:numCache>
            </c:numRef>
          </c:xVal>
          <c:yVal>
            <c:numRef>
              <c:f>AF_RoamerResidentoutput!$L$2:$L$11</c:f>
              <c:numCache>
                <c:formatCode>0.0000</c:formatCode>
                <c:ptCount val="10"/>
                <c:pt idx="0">
                  <c:v>0.39130434782608725</c:v>
                </c:pt>
                <c:pt idx="1">
                  <c:v>0.33333333333333298</c:v>
                </c:pt>
                <c:pt idx="2">
                  <c:v>0.39130434782608725</c:v>
                </c:pt>
                <c:pt idx="3">
                  <c:v>0.28985507246376802</c:v>
                </c:pt>
                <c:pt idx="4">
                  <c:v>0.231884057971014</c:v>
                </c:pt>
                <c:pt idx="5">
                  <c:v>0.27536231884058016</c:v>
                </c:pt>
                <c:pt idx="6">
                  <c:v>0.17391304347826117</c:v>
                </c:pt>
                <c:pt idx="7">
                  <c:v>4.3478260869565202E-2</c:v>
                </c:pt>
                <c:pt idx="8">
                  <c:v>0.18840579710144917</c:v>
                </c:pt>
                <c:pt idx="9">
                  <c:v>0.18840579710144917</c:v>
                </c:pt>
              </c:numCache>
            </c:numRef>
          </c:yVal>
        </c:ser>
        <c:ser>
          <c:idx val="1"/>
          <c:order val="1"/>
          <c:tx>
            <c:v>Males</c:v>
          </c:tx>
          <c:spPr>
            <a:ln w="28575">
              <a:noFill/>
            </a:ln>
          </c:spPr>
          <c:marker>
            <c:symbol val="circle"/>
            <c:size val="7"/>
          </c:marker>
          <c:xVal>
            <c:numRef>
              <c:f>AF_RoamerResidentoutput!$K$13:$K$16</c:f>
              <c:numCache>
                <c:formatCode>0.0000</c:formatCode>
                <c:ptCount val="4"/>
                <c:pt idx="0">
                  <c:v>8.2833133253301244E-2</c:v>
                </c:pt>
                <c:pt idx="1">
                  <c:v>1.1961722488038316E-3</c:v>
                </c:pt>
                <c:pt idx="2">
                  <c:v>1.4102564102564101E-2</c:v>
                </c:pt>
                <c:pt idx="3">
                  <c:v>0.63253012048192769</c:v>
                </c:pt>
              </c:numCache>
            </c:numRef>
          </c:xVal>
          <c:yVal>
            <c:numRef>
              <c:f>AF_RoamerResidentoutput!$L$13:$L$16</c:f>
              <c:numCache>
                <c:formatCode>0.0000</c:formatCode>
                <c:ptCount val="4"/>
                <c:pt idx="0">
                  <c:v>5.7971014492753624E-2</c:v>
                </c:pt>
                <c:pt idx="1">
                  <c:v>5.7971014492753624E-2</c:v>
                </c:pt>
                <c:pt idx="2">
                  <c:v>8.6956521739130488E-2</c:v>
                </c:pt>
                <c:pt idx="3">
                  <c:v>0.63768115942029036</c:v>
                </c:pt>
              </c:numCache>
            </c:numRef>
          </c:yVal>
        </c:ser>
        <c:ser>
          <c:idx val="2"/>
          <c:order val="2"/>
          <c:tx>
            <c:v>Juveniles</c:v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FFC000"/>
              </a:solidFill>
            </c:spPr>
          </c:marker>
          <c:xVal>
            <c:numRef>
              <c:f>AF_RoamerResidentoutput!$K$18:$K$26</c:f>
              <c:numCache>
                <c:formatCode>0.0000</c:formatCode>
                <c:ptCount val="9"/>
                <c:pt idx="0">
                  <c:v>0.39615384615384625</c:v>
                </c:pt>
                <c:pt idx="1">
                  <c:v>0.56666666666666698</c:v>
                </c:pt>
                <c:pt idx="2">
                  <c:v>5.3846153846153814E-2</c:v>
                </c:pt>
                <c:pt idx="3">
                  <c:v>2.7137042062415234E-3</c:v>
                </c:pt>
                <c:pt idx="4">
                  <c:v>7.0621468926553702E-2</c:v>
                </c:pt>
                <c:pt idx="5">
                  <c:v>6.7892503536067947E-2</c:v>
                </c:pt>
                <c:pt idx="6">
                  <c:v>0.55622188905547232</c:v>
                </c:pt>
                <c:pt idx="7">
                  <c:v>0.34482758620689741</c:v>
                </c:pt>
                <c:pt idx="8">
                  <c:v>0.99030470914127366</c:v>
                </c:pt>
              </c:numCache>
            </c:numRef>
          </c:xVal>
          <c:yVal>
            <c:numRef>
              <c:f>AF_RoamerResidentoutput!$L$18:$L$26</c:f>
              <c:numCache>
                <c:formatCode>0.0000</c:formatCode>
                <c:ptCount val="9"/>
                <c:pt idx="0">
                  <c:v>0.24637681159420299</c:v>
                </c:pt>
                <c:pt idx="1">
                  <c:v>0.231884057971014</c:v>
                </c:pt>
                <c:pt idx="2">
                  <c:v>0.28985507246376802</c:v>
                </c:pt>
                <c:pt idx="3">
                  <c:v>7.2463768115942045E-2</c:v>
                </c:pt>
                <c:pt idx="4">
                  <c:v>0.11594202898550708</c:v>
                </c:pt>
                <c:pt idx="5">
                  <c:v>0.14492753623188401</c:v>
                </c:pt>
                <c:pt idx="6">
                  <c:v>0.26086956521739124</c:v>
                </c:pt>
                <c:pt idx="7">
                  <c:v>0.17391304347826117</c:v>
                </c:pt>
                <c:pt idx="8">
                  <c:v>0.11594202898550708</c:v>
                </c:pt>
              </c:numCache>
            </c:numRef>
          </c:yVal>
        </c:ser>
        <c:axId val="69397888"/>
        <c:axId val="69744512"/>
      </c:scatterChart>
      <c:valAx>
        <c:axId val="69397888"/>
        <c:scaling>
          <c:orientation val="minMax"/>
          <c:max val="1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Residency</a:t>
                </a:r>
                <a:r>
                  <a:rPr lang="en-US" sz="1200" baseline="0"/>
                  <a:t> index</a:t>
                </a:r>
                <a:endParaRPr lang="en-US" sz="1200"/>
              </a:p>
            </c:rich>
          </c:tx>
          <c:layout/>
        </c:title>
        <c:numFmt formatCode="0.0" sourceLinked="0"/>
        <c:tickLblPos val="nextTo"/>
        <c:crossAx val="69744512"/>
        <c:crosses val="autoZero"/>
        <c:crossBetween val="midCat"/>
      </c:valAx>
      <c:valAx>
        <c:axId val="69744512"/>
        <c:scaling>
          <c:orientation val="minMax"/>
          <c:max val="1"/>
          <c:min val="0"/>
        </c:scaling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1200"/>
                  <a:t>Roamer</a:t>
                </a:r>
                <a:r>
                  <a:rPr lang="en-US" sz="1200" baseline="0"/>
                  <a:t> index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2.7161081403921365E-2"/>
              <c:y val="2.2990056221669666E-3"/>
            </c:manualLayout>
          </c:layout>
        </c:title>
        <c:numFmt formatCode="0.0" sourceLinked="0"/>
        <c:tickLblPos val="nextTo"/>
        <c:crossAx val="69397888"/>
        <c:crosses val="autoZero"/>
        <c:crossBetween val="midCat"/>
      </c:valAx>
      <c:spPr>
        <a:ln w="19050">
          <a:noFill/>
        </a:ln>
      </c:spPr>
    </c:plotArea>
    <c:legend>
      <c:legendPos val="r"/>
      <c:layout>
        <c:manualLayout>
          <c:xMode val="edge"/>
          <c:yMode val="edge"/>
          <c:x val="0.71983825912757349"/>
          <c:y val="1.9421545446910111E-2"/>
          <c:w val="0.26152942256066641"/>
          <c:h val="0.23547768058252688"/>
        </c:manualLayout>
      </c:layout>
      <c:spPr>
        <a:ln>
          <a:solidFill>
            <a:schemeClr val="tx1"/>
          </a:solidFill>
        </a:ln>
      </c:spPr>
    </c:legend>
    <c:plotVisOnly val="1"/>
  </c:chart>
  <c:spPr>
    <a:solidFill>
      <a:schemeClr val="bg1"/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Proportion</c:v>
                </c:pt>
              </c:strCache>
            </c:strRef>
          </c:tx>
          <c:dPt>
            <c:idx val="2"/>
            <c:spPr>
              <a:solidFill>
                <a:srgbClr val="990033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-0.12602342885289791"/>
                  <c:y val="0.1639249188727348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17.1%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0.1905388425500264"/>
                  <c:y val="-0.279056886010034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60.2%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5.7%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1.6%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8.9%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6.5%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>
                    <a:solidFill>
                      <a:schemeClr val="accent5">
                        <a:lumMod val="50000"/>
                      </a:schemeClr>
                    </a:solidFill>
                    <a:latin typeface="Calibri" pitchFamily="34" charset="0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Lemon shark</c:v>
                </c:pt>
                <c:pt idx="1">
                  <c:v>Blacktip reef</c:v>
                </c:pt>
                <c:pt idx="2">
                  <c:v>Grey reef</c:v>
                </c:pt>
                <c:pt idx="3">
                  <c:v>Whitetip reef</c:v>
                </c:pt>
                <c:pt idx="4">
                  <c:v>Leopard</c:v>
                </c:pt>
                <c:pt idx="5">
                  <c:v>Grey carpet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17.100000000000001</c:v>
                </c:pt>
                <c:pt idx="1">
                  <c:v>60.2</c:v>
                </c:pt>
                <c:pt idx="2">
                  <c:v>5.7</c:v>
                </c:pt>
                <c:pt idx="3">
                  <c:v>1.6</c:v>
                </c:pt>
                <c:pt idx="4">
                  <c:v>8.9</c:v>
                </c:pt>
                <c:pt idx="5">
                  <c:v>6.5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C51796-938D-434F-9D01-EC118C9C6823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17F7A3-694A-4C9D-A7A0-2D6A6F749C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A5DB49-B89E-43C4-8B40-DC9B3636DDA8}" type="slidenum">
              <a:rPr lang="en-US"/>
              <a:pPr/>
              <a:t>1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0B2D82-100E-47F3-9533-4C422B1C477F}" type="slidenum">
              <a:rPr lang="en-US"/>
              <a:pPr/>
              <a:t>2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DB5A5-9E48-4BBD-8E43-4E904909AE20}" type="slidenum">
              <a:rPr lang="en-US"/>
              <a:pPr/>
              <a:t>3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721A4-DB51-4A36-A41C-48C10E21E132}" type="slidenum">
              <a:rPr lang="en-US"/>
              <a:pPr/>
              <a:t>4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721A4-DB51-4A36-A41C-48C10E21E132}" type="slidenum">
              <a:rPr lang="en-US"/>
              <a:pPr/>
              <a:t>5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721A4-DB51-4A36-A41C-48C10E21E132}" type="slidenum">
              <a:rPr lang="en-US"/>
              <a:pPr/>
              <a:t>6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7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8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9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10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11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12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14EDA1-0B1C-4D27-B639-B3EFA62F0B25}" type="slidenum">
              <a:rPr lang="en-US"/>
              <a:pPr/>
              <a:t>13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14EDA1-0B1C-4D27-B639-B3EFA62F0B25}" type="slidenum">
              <a:rPr lang="en-US"/>
              <a:pPr/>
              <a:t>14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15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16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17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18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19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20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87735-7F7B-40B7-AD22-42944CBDCCC9}" type="slidenum">
              <a:rPr lang="en-US"/>
              <a:pPr/>
              <a:t>21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111FDB-67A6-4771-8E0C-F9289661F596}" type="slidenum">
              <a:rPr lang="en-US"/>
              <a:pPr/>
              <a:t>22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71EE3E-9BF8-492D-B0F1-C1D2A0C62F7E}" type="slidenum">
              <a:rPr lang="en-US"/>
              <a:pPr/>
              <a:t>23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CA2E9-E4BC-437B-9E9C-AB27D63F94AA}" type="slidenum">
              <a:rPr lang="en-US"/>
              <a:pPr/>
              <a:t>24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CA2E9-E4BC-437B-9E9C-AB27D63F94AA}" type="slidenum">
              <a:rPr lang="en-US"/>
              <a:pPr/>
              <a:t>25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F3853-1651-4936-9210-2823297843F1}" type="slidenum">
              <a:rPr lang="en-US"/>
              <a:pPr/>
              <a:t>26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27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28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29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30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31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32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7F4B3-6F79-40DA-B8EE-BDC1C45C6C86}" type="slidenum">
              <a:rPr lang="en-US"/>
              <a:pPr/>
              <a:t>33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A99F5-83D2-47DE-8CCF-E7586308EAC0}" type="slidenum">
              <a:rPr lang="en-US"/>
              <a:pPr/>
              <a:t>34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2A9883-2FBD-4E27-8E09-ED65D531AF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17424-ABB9-4226-8F1F-07B7157D49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82B37-C862-4071-BDAB-A9AD7AD1F2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6D0B67-A308-4CC8-AA00-786F26776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BA67F-728A-4960-BF96-E8FBC7577F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797E1-EC89-4B1E-A35E-3E3E25DD68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38737-B35C-42DB-A75D-49D10345F9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E010A-30EE-496C-96FE-9455292AD8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F66CF-F2DF-4C43-8C13-18F8CBBFF2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5DDCF-BAE7-4977-8162-913034FBDC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7D3E4-3576-4B55-A94A-EBA54A58D9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D2E94D-102F-47FB-A826-3D1FECDB27F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3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3.pn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6.png"/><Relationship Id="rId4" Type="http://schemas.openxmlformats.org/officeDocument/2006/relationships/image" Target="../media/image61.jpe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jpeg"/><Relationship Id="rId18" Type="http://schemas.openxmlformats.org/officeDocument/2006/relationships/image" Target="../media/image82.jpeg"/><Relationship Id="rId3" Type="http://schemas.openxmlformats.org/officeDocument/2006/relationships/image" Target="../media/image67.jpeg"/><Relationship Id="rId21" Type="http://schemas.openxmlformats.org/officeDocument/2006/relationships/image" Target="../media/image85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17" Type="http://schemas.openxmlformats.org/officeDocument/2006/relationships/image" Target="../media/image81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0.jpeg"/><Relationship Id="rId20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5" Type="http://schemas.openxmlformats.org/officeDocument/2006/relationships/image" Target="../media/image79.jpeg"/><Relationship Id="rId10" Type="http://schemas.openxmlformats.org/officeDocument/2006/relationships/image" Target="../media/image74.jpeg"/><Relationship Id="rId19" Type="http://schemas.openxmlformats.org/officeDocument/2006/relationships/image" Target="../media/image83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Relationship Id="rId14" Type="http://schemas.openxmlformats.org/officeDocument/2006/relationships/image" Target="../media/image78.jpeg"/><Relationship Id="rId2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2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.png"/><Relationship Id="rId4" Type="http://schemas.openxmlformats.org/officeDocument/2006/relationships/image" Target="../media/image29.jpeg"/><Relationship Id="rId9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30.png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7.tiff"/><Relationship Id="rId7" Type="http://schemas.openxmlformats.org/officeDocument/2006/relationships/image" Target="../media/image99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tiff"/><Relationship Id="rId5" Type="http://schemas.openxmlformats.org/officeDocument/2006/relationships/image" Target="../media/image15.tiff"/><Relationship Id="rId4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786" y="1357304"/>
            <a:ext cx="7854945" cy="1821669"/>
          </a:xfrm>
        </p:spPr>
        <p:txBody>
          <a:bodyPr/>
          <a:lstStyle/>
          <a:p>
            <a:r>
              <a:rPr lang="en-AU" sz="4800" b="1" dirty="0" smtClean="0">
                <a:solidFill>
                  <a:schemeClr val="bg1"/>
                </a:solidFill>
                <a:latin typeface="Papyrus" pitchFamily="66" charset="0"/>
              </a:rPr>
              <a:t>Where do reef sharks go when they’re not on reefs?</a:t>
            </a:r>
            <a:r>
              <a:rPr lang="en-AU" sz="4000" b="1" dirty="0" smtClean="0">
                <a:solidFill>
                  <a:schemeClr val="bg1"/>
                </a:solidFill>
                <a:latin typeface="Papyrus" pitchFamily="66" charset="0"/>
              </a:rPr>
              <a:t> </a:t>
            </a:r>
            <a:br>
              <a:rPr lang="en-AU" sz="4000" b="1" dirty="0" smtClean="0">
                <a:solidFill>
                  <a:schemeClr val="bg1"/>
                </a:solidFill>
                <a:latin typeface="Papyrus" pitchFamily="66" charset="0"/>
              </a:rPr>
            </a:br>
            <a:r>
              <a:rPr lang="en-AU" sz="2400" b="1" dirty="0" smtClean="0">
                <a:solidFill>
                  <a:schemeClr val="bg1"/>
                </a:solidFill>
                <a:latin typeface="Papyrus" pitchFamily="66" charset="0"/>
              </a:rPr>
              <a:t>and does it matter?</a:t>
            </a:r>
            <a:endParaRPr lang="en-AU" sz="2400" b="1" dirty="0">
              <a:solidFill>
                <a:schemeClr val="bg1"/>
              </a:solidFill>
              <a:latin typeface="Papyrus" pitchFamily="66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596" y="3071816"/>
            <a:ext cx="8501122" cy="1071570"/>
          </a:xfrm>
        </p:spPr>
        <p:txBody>
          <a:bodyPr/>
          <a:lstStyle/>
          <a:p>
            <a:r>
              <a:rPr lang="en-AU" sz="2000" dirty="0" smtClean="0">
                <a:solidFill>
                  <a:srgbClr val="FFCC66"/>
                </a:solidFill>
                <a:latin typeface="Calibri" pitchFamily="34" charset="0"/>
              </a:rPr>
              <a:t>Andrew Chin</a:t>
            </a:r>
            <a:r>
              <a:rPr lang="en-AU" sz="2000" b="1" baseline="30000" dirty="0" smtClean="0">
                <a:solidFill>
                  <a:srgbClr val="FFCC66"/>
                </a:solidFill>
                <a:latin typeface="Papyrus" pitchFamily="66" charset="0"/>
              </a:rPr>
              <a:t>1</a:t>
            </a:r>
            <a:r>
              <a:rPr lang="en-AU" sz="2000" dirty="0" smtClean="0">
                <a:solidFill>
                  <a:srgbClr val="FFCC66"/>
                </a:solidFill>
                <a:latin typeface="Calibri" pitchFamily="34" charset="0"/>
              </a:rPr>
              <a:t>, Colin Simpfendorfer</a:t>
            </a:r>
            <a:r>
              <a:rPr lang="en-AU" sz="2000" b="1" baseline="30000" dirty="0" smtClean="0">
                <a:solidFill>
                  <a:srgbClr val="FFCC66"/>
                </a:solidFill>
                <a:latin typeface="Papyrus" pitchFamily="66" charset="0"/>
              </a:rPr>
              <a:t>1</a:t>
            </a:r>
            <a:r>
              <a:rPr lang="en-AU" sz="2000" dirty="0" smtClean="0">
                <a:solidFill>
                  <a:srgbClr val="FFCC66"/>
                </a:solidFill>
                <a:latin typeface="Calibri" pitchFamily="34" charset="0"/>
              </a:rPr>
              <a:t>, Michelle Heupel</a:t>
            </a:r>
            <a:r>
              <a:rPr lang="en-AU" sz="2000" b="1" baseline="30000" dirty="0" smtClean="0">
                <a:solidFill>
                  <a:srgbClr val="FFCC66"/>
                </a:solidFill>
                <a:latin typeface="Papyrus" pitchFamily="66" charset="0"/>
              </a:rPr>
              <a:t>1,2</a:t>
            </a:r>
            <a:r>
              <a:rPr lang="en-AU" sz="2000" dirty="0" smtClean="0">
                <a:solidFill>
                  <a:srgbClr val="FFCC66"/>
                </a:solidFill>
                <a:latin typeface="Calibri" pitchFamily="34" charset="0"/>
              </a:rPr>
              <a:t>, Andrew Tobin</a:t>
            </a:r>
            <a:r>
              <a:rPr lang="en-AU" sz="2000" b="1" baseline="30000" dirty="0" smtClean="0">
                <a:solidFill>
                  <a:srgbClr val="FFCC66"/>
                </a:solidFill>
                <a:latin typeface="Papyrus" pitchFamily="66" charset="0"/>
              </a:rPr>
              <a:t>1</a:t>
            </a:r>
          </a:p>
          <a:p>
            <a:pPr algn="l"/>
            <a:r>
              <a:rPr lang="en-AU" sz="1800" b="1" baseline="30000" dirty="0" smtClean="0">
                <a:solidFill>
                  <a:schemeClr val="bg1">
                    <a:lumMod val="75000"/>
                  </a:schemeClr>
                </a:solidFill>
                <a:latin typeface="Papyrus" pitchFamily="66" charset="0"/>
              </a:rPr>
              <a:t>	</a:t>
            </a:r>
            <a:r>
              <a:rPr lang="en-AU" sz="1600" b="1" baseline="30000" dirty="0" smtClean="0">
                <a:solidFill>
                  <a:schemeClr val="bg1">
                    <a:lumMod val="75000"/>
                  </a:schemeClr>
                </a:solidFill>
                <a:latin typeface="Papyrus" pitchFamily="66" charset="0"/>
              </a:rPr>
              <a:t>1</a:t>
            </a:r>
            <a:r>
              <a:rPr lang="en-AU" sz="1600" b="1" dirty="0" smtClean="0">
                <a:solidFill>
                  <a:schemeClr val="bg1">
                    <a:lumMod val="75000"/>
                  </a:schemeClr>
                </a:solidFill>
                <a:latin typeface="Papyrus" pitchFamily="66" charset="0"/>
              </a:rPr>
              <a:t>Centre for Sustainable Tropical Fisheries and Aquaculture </a:t>
            </a:r>
          </a:p>
          <a:p>
            <a:pPr algn="l"/>
            <a:r>
              <a:rPr lang="en-AU" sz="1600" b="1" baseline="30000" dirty="0" smtClean="0">
                <a:solidFill>
                  <a:schemeClr val="bg1">
                    <a:lumMod val="75000"/>
                  </a:schemeClr>
                </a:solidFill>
                <a:latin typeface="Papyrus" pitchFamily="66" charset="0"/>
              </a:rPr>
              <a:t>	2</a:t>
            </a:r>
            <a:r>
              <a:rPr lang="en-AU" sz="1600" b="1" dirty="0" smtClean="0">
                <a:solidFill>
                  <a:schemeClr val="bg1">
                    <a:lumMod val="75000"/>
                  </a:schemeClr>
                </a:solidFill>
                <a:latin typeface="Papyrus" pitchFamily="66" charset="0"/>
              </a:rPr>
              <a:t>Australian Institute of Marine Science</a:t>
            </a:r>
            <a:endParaRPr lang="en-AU" sz="1600" b="1" dirty="0">
              <a:solidFill>
                <a:schemeClr val="bg1">
                  <a:lumMod val="75000"/>
                </a:schemeClr>
              </a:solidFill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fx_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714494"/>
            <a:ext cx="2286016" cy="1463354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696503"/>
            <a:ext cx="8280400" cy="875115"/>
          </a:xfrm>
        </p:spPr>
        <p:txBody>
          <a:bodyPr/>
          <a:lstStyle/>
          <a:p>
            <a:r>
              <a:rPr lang="en-AU" sz="1800" dirty="0" smtClean="0">
                <a:solidFill>
                  <a:srgbClr val="DDDDDD"/>
                </a:solidFill>
                <a:latin typeface="Calibri" pitchFamily="34" charset="0"/>
              </a:rPr>
              <a:t>Sharks and rays that primarily occur on coral reefs</a:t>
            </a:r>
          </a:p>
          <a:p>
            <a:r>
              <a:rPr lang="en-AU" sz="1800" dirty="0" smtClean="0">
                <a:solidFill>
                  <a:srgbClr val="DDDDDD"/>
                </a:solidFill>
                <a:latin typeface="Calibri" pitchFamily="34" charset="0"/>
              </a:rPr>
              <a:t>Implied dependence on reef habitats</a:t>
            </a:r>
          </a:p>
          <a:p>
            <a:pPr>
              <a:buFontTx/>
              <a:buNone/>
            </a:pPr>
            <a:endParaRPr lang="en-AU" sz="2400" b="1" dirty="0">
              <a:solidFill>
                <a:srgbClr val="DDDDDD"/>
              </a:solidFill>
              <a:latin typeface="Calibri" pitchFamily="34" charset="0"/>
            </a:endParaRPr>
          </a:p>
        </p:txBody>
      </p:sp>
      <p:pic>
        <p:nvPicPr>
          <p:cNvPr id="17413" name="Picture 5" descr="F&amp;F Logo Powerpoi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Introduction </a:t>
            </a: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       Aims        Methods          Results         Discussion          Conclusions</a:t>
            </a:r>
            <a:endParaRPr lang="en-US" sz="2000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500166" y="142858"/>
            <a:ext cx="669766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400" b="1" dirty="0" smtClean="0">
                <a:solidFill>
                  <a:schemeClr val="bg1"/>
                </a:solidFill>
                <a:latin typeface="Tempus Sans ITC" pitchFamily="82" charset="0"/>
              </a:rPr>
              <a:t>Defining reef sharks . . .   </a:t>
            </a:r>
            <a:endParaRPr lang="en-US" sz="34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83300" name="Picture 4" descr="http://www.unibooks.com.au/Images/97806430945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214692"/>
            <a:ext cx="1054028" cy="1397092"/>
          </a:xfrm>
          <a:prstGeom prst="rect">
            <a:avLst/>
          </a:prstGeom>
          <a:noFill/>
        </p:spPr>
      </p:pic>
      <p:pic>
        <p:nvPicPr>
          <p:cNvPr id="16" name="Picture 15" descr="SCAN_reef_sharks_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16" y="857238"/>
            <a:ext cx="2148890" cy="3798772"/>
          </a:xfrm>
          <a:prstGeom prst="rect">
            <a:avLst/>
          </a:prstGeom>
        </p:spPr>
      </p:pic>
      <p:pic>
        <p:nvPicPr>
          <p:cNvPr id="18" name="Picture 17" descr="SCANS_reef_shark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43570" y="1357304"/>
            <a:ext cx="1214446" cy="1716975"/>
          </a:xfrm>
          <a:prstGeom prst="rect">
            <a:avLst/>
          </a:prstGeom>
        </p:spPr>
      </p:pic>
      <p:pic>
        <p:nvPicPr>
          <p:cNvPr id="22" name="Picture 21" descr="AChin_ra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6248" y="3429006"/>
            <a:ext cx="1428760" cy="1170432"/>
          </a:xfrm>
          <a:prstGeom prst="rect">
            <a:avLst/>
          </a:prstGeom>
        </p:spPr>
      </p:pic>
      <p:pic>
        <p:nvPicPr>
          <p:cNvPr id="24" name="Picture 23" descr="UX_shark_17sep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5720" y="3286130"/>
            <a:ext cx="1904992" cy="1428744"/>
          </a:xfrm>
          <a:prstGeom prst="rect">
            <a:avLst/>
          </a:prstGeom>
        </p:spPr>
      </p:pic>
      <p:pic>
        <p:nvPicPr>
          <p:cNvPr id="25" name="Picture 24" descr="BTS_P918028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57422" y="3286130"/>
            <a:ext cx="1857388" cy="1357322"/>
          </a:xfrm>
          <a:prstGeom prst="rect">
            <a:avLst/>
          </a:prstGeom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14612" y="1714494"/>
            <a:ext cx="2857520" cy="133602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Introduction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Aims        Methods 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142844" y="86917"/>
            <a:ext cx="8786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Occurrence in turbid coastal environments (</a:t>
            </a:r>
            <a:r>
              <a:rPr lang="en-AU" sz="3200" b="1" dirty="0" err="1" smtClean="0">
                <a:solidFill>
                  <a:schemeClr val="bg1"/>
                </a:solidFill>
                <a:latin typeface="Tempus Sans ITC" pitchFamily="82" charset="0"/>
              </a:rPr>
              <a:t>TCEs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)</a:t>
            </a:r>
            <a:endParaRPr lang="en-US" sz="32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01388" name="Picture 12" descr="Amos_BTS_mangrove__cropped_CMYK_DSCN0102 highlighted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951310"/>
            <a:ext cx="8642350" cy="328137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Edge_DSC09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857238"/>
            <a:ext cx="8715436" cy="3429024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357159" y="3964791"/>
            <a:ext cx="23002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FFCC66"/>
                </a:solidFill>
              </a:rPr>
              <a:t>Photo: Andrew Chin</a:t>
            </a:r>
            <a:endParaRPr lang="en-US" sz="1600" dirty="0">
              <a:solidFill>
                <a:srgbClr val="FFCC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Introduction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Aims        Methods 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Does occurrence in </a:t>
            </a:r>
            <a:r>
              <a:rPr lang="en-AU" sz="3600" b="1" dirty="0" err="1" smtClean="0">
                <a:solidFill>
                  <a:schemeClr val="bg1"/>
                </a:solidFill>
                <a:latin typeface="Tempus Sans ITC" pitchFamily="82" charset="0"/>
              </a:rPr>
              <a:t>TCEs</a:t>
            </a: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 matter? </a:t>
            </a:r>
            <a:endParaRPr lang="en-AU" sz="2000" dirty="0" smtClean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1" name="Picture 10" descr="Carcharhinus_melanopterus_feeding_EricBenac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928676"/>
            <a:ext cx="5429288" cy="3385131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14282" y="1000114"/>
            <a:ext cx="28575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dirty="0" smtClean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</a:rPr>
              <a:t>Ecological effects . . . ???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428596" y="4071948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FFCC66"/>
                </a:solidFill>
              </a:rPr>
              <a:t>Photo: Eric </a:t>
            </a:r>
            <a:r>
              <a:rPr lang="en-US" sz="1600" dirty="0" err="1" smtClean="0">
                <a:solidFill>
                  <a:srgbClr val="FFCC66"/>
                </a:solidFill>
              </a:rPr>
              <a:t>Benacek</a:t>
            </a:r>
            <a:endParaRPr lang="en-US" sz="1600" dirty="0">
              <a:solidFill>
                <a:srgbClr val="FFCC66"/>
              </a:solidFill>
            </a:endParaRPr>
          </a:p>
        </p:txBody>
      </p:sp>
      <p:pic>
        <p:nvPicPr>
          <p:cNvPr id="12" name="Picture 5" descr="F&amp;F Logo Powerpoi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Introduction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Aims        Methods 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Does occurrence in </a:t>
            </a:r>
            <a:r>
              <a:rPr lang="en-AU" sz="3600" b="1" dirty="0" err="1" smtClean="0">
                <a:solidFill>
                  <a:schemeClr val="bg1"/>
                </a:solidFill>
                <a:latin typeface="Tempus Sans ITC" pitchFamily="82" charset="0"/>
              </a:rPr>
              <a:t>TCEs</a:t>
            </a: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 matter?</a:t>
            </a:r>
            <a:endParaRPr lang="en-US" sz="20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6" name="Picture 15" descr="IMG_5874_Mangro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5" y="910817"/>
            <a:ext cx="8273359" cy="3107553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9" name="Picture 8" descr="20019266_dki_images_outl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10147" flipH="1">
            <a:off x="6767165" y="1690705"/>
            <a:ext cx="1317780" cy="484439"/>
          </a:xfrm>
          <a:prstGeom prst="rect">
            <a:avLst/>
          </a:prstGeom>
        </p:spPr>
      </p:pic>
      <p:pic>
        <p:nvPicPr>
          <p:cNvPr id="11" name="Picture 10" descr="20019266_dki_images_outl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70755">
            <a:off x="1714050" y="1481490"/>
            <a:ext cx="1397658" cy="484439"/>
          </a:xfrm>
          <a:prstGeom prst="rect">
            <a:avLst/>
          </a:prstGeom>
        </p:spPr>
      </p:pic>
      <p:pic>
        <p:nvPicPr>
          <p:cNvPr id="12" name="Picture 11" descr="20019266_dki_images_outl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04525" flipH="1">
            <a:off x="4571387" y="2150071"/>
            <a:ext cx="1508193" cy="484439"/>
          </a:xfrm>
          <a:prstGeom prst="rect">
            <a:avLst/>
          </a:prstGeom>
        </p:spPr>
      </p:pic>
      <p:pic>
        <p:nvPicPr>
          <p:cNvPr id="13" name="Picture 12" descr="20019266_dki_images_outl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85194">
            <a:off x="1138523" y="2730198"/>
            <a:ext cx="1500699" cy="484439"/>
          </a:xfrm>
          <a:prstGeom prst="rect">
            <a:avLst/>
          </a:prstGeom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14348" y="4143386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dirty="0" smtClean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</a:rPr>
              <a:t>Ecological roles . . . ???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4" name="Picture 5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Introduction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Aims        Methods 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Does occurrence in </a:t>
            </a:r>
            <a:r>
              <a:rPr lang="en-AU" sz="3600" b="1" dirty="0" err="1" smtClean="0">
                <a:solidFill>
                  <a:schemeClr val="bg1"/>
                </a:solidFill>
                <a:latin typeface="Tempus Sans ITC" pitchFamily="82" charset="0"/>
              </a:rPr>
              <a:t>TCEs</a:t>
            </a: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 matter? </a:t>
            </a:r>
            <a:endParaRPr lang="en-US" sz="20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99340" name="Picture 12" descr="Maggie_Cleveland_zo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268271"/>
            <a:ext cx="1857388" cy="117872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Picture 12" descr="Commercial_fishing_DSC084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750081"/>
            <a:ext cx="3429024" cy="229048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pic>
        <p:nvPicPr>
          <p:cNvPr id="14" name="Picture 13" descr="WTWRC1P42600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81631" y="750081"/>
            <a:ext cx="2905145" cy="163414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357818" y="2428874"/>
            <a:ext cx="228601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050" dirty="0" smtClean="0">
                <a:solidFill>
                  <a:srgbClr val="FFCC66"/>
                </a:solidFill>
              </a:rPr>
              <a:t>Photo: William White</a:t>
            </a:r>
            <a:endParaRPr lang="en-US" sz="1050" dirty="0">
              <a:solidFill>
                <a:srgbClr val="FFCC66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714348" y="3375427"/>
            <a:ext cx="37862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dirty="0" smtClean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</a:rPr>
              <a:t>Exposure and protection?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8944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714626"/>
            <a:ext cx="2500330" cy="1751662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072198" y="4500576"/>
            <a:ext cx="228601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050" dirty="0" smtClean="0">
                <a:solidFill>
                  <a:srgbClr val="FFCC66"/>
                </a:solidFill>
              </a:rPr>
              <a:t>Photo: Josh Cinner</a:t>
            </a:r>
            <a:endParaRPr lang="en-US" sz="1050" dirty="0">
              <a:solidFill>
                <a:srgbClr val="FFCC66"/>
              </a:solidFill>
            </a:endParaRPr>
          </a:p>
        </p:txBody>
      </p:sp>
      <p:pic>
        <p:nvPicPr>
          <p:cNvPr id="18" name="Picture 5" descr="F&amp;F Logo Powerpoi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Aims</a:t>
            </a: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        Methods</a:t>
            </a:r>
            <a:r>
              <a:rPr lang="en-AU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1476376" y="1"/>
            <a:ext cx="6697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Main aims</a:t>
            </a:r>
            <a:endParaRPr lang="en-US" sz="36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1017974"/>
            <a:ext cx="571504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AutoNum type="arabicParenR"/>
            </a:pPr>
            <a:r>
              <a:rPr lang="en-AU" sz="3200" dirty="0" smtClean="0">
                <a:solidFill>
                  <a:srgbClr val="FF9900"/>
                </a:solidFill>
                <a:latin typeface="Calibri" pitchFamily="34" charset="0"/>
              </a:rPr>
              <a:t>Which reef sharks (if any) occur in </a:t>
            </a:r>
            <a:r>
              <a:rPr lang="en-AU" sz="3200" dirty="0" err="1" smtClean="0">
                <a:solidFill>
                  <a:srgbClr val="FF9900"/>
                </a:solidFill>
                <a:latin typeface="Calibri" pitchFamily="34" charset="0"/>
              </a:rPr>
              <a:t>TCEs</a:t>
            </a:r>
            <a:r>
              <a:rPr lang="en-AU" sz="3200" dirty="0" smtClean="0">
                <a:solidFill>
                  <a:srgbClr val="FF9900"/>
                </a:solidFill>
                <a:latin typeface="Calibri" pitchFamily="34" charset="0"/>
              </a:rPr>
              <a:t>?</a:t>
            </a:r>
          </a:p>
          <a:p>
            <a:pPr marL="457200" indent="-457200">
              <a:spcBef>
                <a:spcPts val="600"/>
              </a:spcBef>
              <a:buAutoNum type="arabicParenR"/>
            </a:pPr>
            <a:r>
              <a:rPr lang="en-AU" sz="3200" dirty="0" smtClean="0">
                <a:solidFill>
                  <a:srgbClr val="FF9900"/>
                </a:solidFill>
                <a:latin typeface="Calibri" pitchFamily="34" charset="0"/>
              </a:rPr>
              <a:t>Which types of </a:t>
            </a:r>
            <a:r>
              <a:rPr lang="en-AU" sz="3200" dirty="0" err="1" smtClean="0">
                <a:solidFill>
                  <a:srgbClr val="FF9900"/>
                </a:solidFill>
                <a:latin typeface="Calibri" pitchFamily="34" charset="0"/>
              </a:rPr>
              <a:t>TCEs</a:t>
            </a:r>
            <a:r>
              <a:rPr lang="en-AU" sz="3200" dirty="0" smtClean="0">
                <a:solidFill>
                  <a:srgbClr val="FF9900"/>
                </a:solidFill>
                <a:latin typeface="Calibri" pitchFamily="34" charset="0"/>
              </a:rPr>
              <a:t> do they use?</a:t>
            </a:r>
          </a:p>
          <a:p>
            <a:pPr marL="457200" indent="-457200">
              <a:spcBef>
                <a:spcPts val="600"/>
              </a:spcBef>
              <a:buAutoNum type="arabicParenR"/>
            </a:pPr>
            <a:r>
              <a:rPr lang="en-AU" sz="3200" dirty="0" smtClean="0">
                <a:solidFill>
                  <a:srgbClr val="FF9900"/>
                </a:solidFill>
                <a:latin typeface="Calibri" pitchFamily="34" charset="0"/>
              </a:rPr>
              <a:t>How do they use these habitats?</a:t>
            </a:r>
          </a:p>
        </p:txBody>
      </p:sp>
      <p:pic>
        <p:nvPicPr>
          <p:cNvPr id="185345" name="Picture 1" descr="C:\Documents and Settings\Andrew Chin\My Documents\JCU\Images\DSC00477_mangrove_Mo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857502"/>
            <a:ext cx="2571768" cy="1755923"/>
          </a:xfrm>
          <a:prstGeom prst="rect">
            <a:avLst/>
          </a:prstGeom>
          <a:noFill/>
        </p:spPr>
      </p:pic>
      <p:pic>
        <p:nvPicPr>
          <p:cNvPr id="11" name="Picture 10" descr="IMG_04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785800"/>
            <a:ext cx="2571744" cy="1928808"/>
          </a:xfrm>
          <a:prstGeom prst="rect">
            <a:avLst/>
          </a:prstGeom>
        </p:spPr>
      </p:pic>
      <p:pic>
        <p:nvPicPr>
          <p:cNvPr id="12" name="Picture 5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86414" y="785800"/>
            <a:ext cx="3357586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2088" indent="-192088">
              <a:lnSpc>
                <a:spcPct val="90000"/>
              </a:lnSpc>
              <a:spcBef>
                <a:spcPts val="600"/>
              </a:spcBef>
              <a:buAutoNum type="arabicParenBoth"/>
            </a:pP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which reef sharks occur in </a:t>
            </a:r>
            <a:r>
              <a:rPr lang="en-AU" sz="1200" b="1" dirty="0" err="1" smtClean="0">
                <a:solidFill>
                  <a:srgbClr val="FF9900"/>
                </a:solidFill>
                <a:latin typeface="Calibri" pitchFamily="34" charset="0"/>
              </a:rPr>
              <a:t>TCEs</a:t>
            </a: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?</a:t>
            </a:r>
          </a:p>
          <a:p>
            <a:pPr marL="192088" indent="-192088">
              <a:lnSpc>
                <a:spcPct val="90000"/>
              </a:lnSpc>
              <a:spcBef>
                <a:spcPts val="600"/>
              </a:spcBef>
              <a:buFontTx/>
              <a:buAutoNum type="arabicParenBoth"/>
            </a:pP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which types of TCE habitats do they occur in?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5720" y="785800"/>
            <a:ext cx="5072098" cy="394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Commercial fisheries observers 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Coastal net fishery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3 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years, Qld east coast, 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1188 samples 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Plotted  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sample locations and </a:t>
            </a:r>
            <a:b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    reef shark catch</a:t>
            </a:r>
          </a:p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Habitat classification - spatial data </a:t>
            </a:r>
          </a:p>
          <a:p>
            <a:pPr marL="446088" lvl="1" indent="26670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Satellite imagery, bathymetry</a:t>
            </a:r>
            <a:br>
              <a:rPr lang="en-AU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     models, seabed biodiversity project etc 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In-situ habitat &amp; </a:t>
            </a:r>
            <a:r>
              <a:rPr lang="en-AU" dirty="0" err="1" smtClean="0">
                <a:solidFill>
                  <a:srgbClr val="DDDDDD"/>
                </a:solidFill>
                <a:latin typeface="Calibri" pitchFamily="34" charset="0"/>
              </a:rPr>
              <a:t>adjecnt</a:t>
            </a: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 biological features</a:t>
            </a:r>
          </a:p>
          <a:p>
            <a:pPr indent="274638" defTabSz="90170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274638" algn="l"/>
                <a:tab pos="534988" algn="l"/>
              </a:tabLst>
            </a:pPr>
            <a:r>
              <a:rPr lang="en-AU" sz="200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Models to analyse reef shark catch </a:t>
            </a:r>
            <a:r>
              <a:rPr lang="en-AU" sz="2000" dirty="0" err="1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vs</a:t>
            </a:r>
            <a:r>
              <a:rPr lang="en-AU" sz="200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/>
            </a:r>
            <a:br>
              <a:rPr lang="en-AU" sz="200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</a:br>
            <a:r>
              <a:rPr lang="en-AU" sz="200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	TCE habitats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285853" y="86917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dirty="0" smtClean="0">
                <a:solidFill>
                  <a:srgbClr val="FF9900"/>
                </a:solidFill>
                <a:latin typeface="Tempus Sans ITC" pitchFamily="82" charset="0"/>
              </a:rPr>
              <a:t>Methods 1+2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: Identifying catch and habitats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6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7" name="Picture 16" descr="crap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9421" y="3214692"/>
            <a:ext cx="2214579" cy="1461622"/>
          </a:xfrm>
          <a:prstGeom prst="rect">
            <a:avLst/>
          </a:prstGeom>
        </p:spPr>
      </p:pic>
      <p:pic>
        <p:nvPicPr>
          <p:cNvPr id="19" name="Picture 18" descr="lidar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1643056"/>
            <a:ext cx="2922949" cy="1906948"/>
          </a:xfrm>
          <a:prstGeom prst="rect">
            <a:avLst/>
          </a:prstGeom>
        </p:spPr>
      </p:pic>
      <p:pic>
        <p:nvPicPr>
          <p:cNvPr id="18" name="Picture 17" descr="spot-5_in_orbi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3438" y="1357304"/>
            <a:ext cx="1648810" cy="1694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0"/>
            <a:ext cx="708388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714362"/>
            <a:ext cx="7358114" cy="419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6"/>
          <p:cNvGrpSpPr/>
          <p:nvPr/>
        </p:nvGrpSpPr>
        <p:grpSpPr>
          <a:xfrm>
            <a:off x="1214414" y="2786064"/>
            <a:ext cx="7072362" cy="1611474"/>
            <a:chOff x="642910" y="3714752"/>
            <a:chExt cx="7705747" cy="2148632"/>
          </a:xfrm>
        </p:grpSpPr>
        <p:pic>
          <p:nvPicPr>
            <p:cNvPr id="1505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2910" y="4786322"/>
              <a:ext cx="7705747" cy="10770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  <p:cxnSp>
          <p:nvCxnSpPr>
            <p:cNvPr id="11" name="Straight Connector 10"/>
            <p:cNvCxnSpPr/>
            <p:nvPr/>
          </p:nvCxnSpPr>
          <p:spPr>
            <a:xfrm rot="5400000">
              <a:off x="5750727" y="4393413"/>
              <a:ext cx="1857388" cy="500066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1186" name="AutoShape 2" descr="data:image/jpeg;base64,/9j/4AAQSkZJRgABAQAAAQABAAD/2wCEAAkGBg8GERUUExMTFRQUFBgYFxYYGB8YGRwdJxwaGhkdIxobHDIfGhsvHxcUHy8gJC0pLi8sFx4xOjEqNSctLSkBCQoKDgwNFw8PFywdHB0rNSkpKTUsNSkpKSkpKS4sKSkpKTAsKSkpKikpLCwpKSwsKSwpKSksKSksKSkpKSkpKf/AABEIAEMAWAMBIgACEQEDEQH/xAAbAAACAwEBAQAAAAAAAAAAAAAFBgAEBwMCAf/EAEQQAAECAwUEBgQLBgcAAAAAAAECAwAEEQUGEiExQVFhgQcTIkJxkRQyocEjMzRDUmJ0gpKxsxVTk9HS0xYkRIOUovD/xAAZAQADAQEBAAAAAAAAAAAAAAAAAQMCBAX/xAAdEQEAAwACAwEAAAAAAAAAAAAAAQIRAzESITJB/9oADAMBAAIRAxEAPwDcY+KUEip0jjOTiJFBWs0SkZ/+3wgXgvEqeGJwltmtEIHrLPht/IQAx2lfViT7LYLquGSfPbyhbnr6TbxyWhobgAT5n+UC5KzZi2Bi+JZ37Tz1PLKKdpWxIXd7KfhHPM18NIyS65PzE3mX3j99QHkDSOCwsfOrH31fzjnK2RbV480MBhs6F49X/wBAMXmBBVjokm3c3Z1I4Ib96lZ+UAD0T8zL+pMuD/dNPImkX5a+toSOqkuj6yRX8SaU8otjofp/rXf4aY4PdFU0zm3NIVwUgp9qTl5Q8A9ZPSPLThCXgWFHarNH4tnPzhsQsOAEEEEZEaRjdpXatCyQS8wVoGq2zjHjl2h4kDxiXeva9do1QS5L17TROm8pPdPsg0NniRTsq1GrYaS60rEhQyO3iCNhGhEfIZla9dqJfdUlRPUy6cS6bTll45pSOJMArt2Sq8Tipl8dhPqpGgHdQOGld/OB945suIWP3kx2vAFR/M+yGmad/Y9l1RkcBPPSMkVryW/M3kmkyMiBU1ClaJSkesquxI2nbkBmYebo9HkpdQBQHWzFO08sVVXbhHcHhnvJgB0J2SlEs7NH4x91SanUITkB54jzjSKUhwGcXttR2Tecwl0nrUISlLpbAqhStgP0d22A6bXnVmgQ6Sdnpav7cX75/KFfamf0nIC27aTtlyrq21YV4aYhqBnWm7QR3VrHjqMzOiHpto/un/8AlL/tx4ctOfa1beHjNKH5txcsvotftBhpw2i+C42lZGEZVANNeMebTuHM3bb60Ta30AjGlSaKocqgg05RiL0mca8ZV5a+c7ZhFS5T6DpDiDwDgzB8QIPIsqTv60XmAGZhJosfW3KA1B1ChnnyhZb+FC0qoSlSkK3GhpXypFno8fNn2s4yCcLsuVEcUqFD40MHLxxmwKTs46XLn3bqz3ozgKW5hWEpOiHQMqcFAU45RILdKkiGEszKcltutmvFLiVJ945xI5FQK+MgZR91FO/1iOIJJ96hyg5KPC3LPLdcwCk89DDBfC7f7cbCm6dc3Up+sNqSfyMZzZloLslwihSQaLQrI8QRCkjL0Qzwl2XpRWTjLqlAHalR15KqPLfGhVrGSzaCHUzMsrA6jhUEbUqG1JGUO93b6sWwAhdGntqFHI8Uq7w9v5w4MpXz+UK+1M/pOQAvGz6VLrRUDHlU5AZHU8xB++nyhX2pn9JyB81NMyLS3HqlCU+qKVVwz0G2PQr8ueezNZV9/QWGm+qSerbQmvXJzoAK6cI423fdqcbwOYUJJHwaVhx1ymYShCRXM7TlCOiclnUhRs1aEKAPWFvs0OhqU0ixMTPoLREoG2nXKALwgEDXIjfv4RKKV7hrykSkpVbaFPTFGgta3XCdBiJVhT9IgUGUWOiqXVbs9Mz+EhkJ6lmveNQVkbwAEivGBtg3QlLedSLQnX3F5UZUOqQrhiClFXgCk8IeravZKXUaSzLpSVCjbTTSa57EpSPWVwHOkT5OTfTVa57c76EWzMSsmnMqeS44NyEELVXxwhP3xEi5c67zskVzM1nNPjtCtQ2jUNg7TXNRGROQyAiRBQzQv3kuexeLtGqHQMnE6+BHeHt4wwxIYY7aVhWhdskqbLjY+cbqocx6yecDf2oxO5KoD7/DYY3MwKtK6sja+bsu2o/Sw0V+IZwsDK1rxto7RV/mW8yan1HdsVr2fI3fD3GDVuWQ3ZjnUsjChEy2QComg6twntKNaZ+2A972+rk3TVJy2KB2HcfCO+vw5/012Vf3qpVpCmUEBlCTidyIwgZjB7IUi406pQSEFCSSEA4hgOZTnrTXkd8N13+iezpiXZW51yytpCiC4QKlIPcpF+3bhytnyxVKMobcbOPIVKwKgpJOasq6xy8dssraNhn9pWYlLfYJCag0BNBuI3Q6dFdlyj7ZmDicmwShxThqUbkoGiUEUzGZzqTSFyRQHkkVThp2cSgKpNcszmRmD4DfHyxbRVcybDhILDhwO0UFCndXltTt4Vi/LWJjYYpOS2aJHlCgsVGdYkciz1EiRIAkfDEiQBk3SDZLU3OKKgo5DRawNBsCqQrP3dlsJ7KtD84v+qJEirDeLIbDMu0kaBpAG3ujfFsxIkSbY3b915Rcw72FfGKFA44BrsAXQcoH/wCFZQdxf8Vz+uJEi09Jtbugnq5NkZ0SmgqSTQKIAqc9AByiRIkRUf/Z"/>
          <p:cNvSpPr>
            <a:spLocks noChangeAspect="1" noChangeArrowheads="1"/>
          </p:cNvSpPr>
          <p:nvPr/>
        </p:nvSpPr>
        <p:spPr bwMode="auto">
          <a:xfrm>
            <a:off x="63500" y="-228600"/>
            <a:ext cx="838200" cy="47863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188" name="AutoShape 4" descr="data:image/jpeg;base64,/9j/4AAQSkZJRgABAQAAAQABAAD/2wCEAAkGBg8GERUUExMTFRQUFBgYFxYYGB8YGRwdJxwaGhkdIxobHDIfGhsvHxcUHy8gJC0pLi8sFx4xOjEqNSctLSkBCQoKDgwNFw8PFywdHB0rNSkpKTUsNSkpKSkpKS4sKSkpKTAsKSkpKikpLCwpKSwsKSwpKSksKSksKSkpKSkpKf/AABEIAEMAWAMBIgACEQEDEQH/xAAbAAACAwEBAQAAAAAAAAAAAAAFBgAEBwMCAf/EAEQQAAECAwUEBgQLBgcAAAAAAAECAwAEEQUGEiExQVFhgQcTIkJxkRQyocEjMzRDUmJ0gpKxsxVTk9HS0xYkRIOUovD/xAAZAQADAQEBAAAAAAAAAAAAAAAAAQMCBAX/xAAdEQEAAwACAwEAAAAAAAAAAAAAAQIRAzESITJB/9oADAMBAAIRAxEAPwDcY+KUEip0jjOTiJFBWs0SkZ/+3wgXgvEqeGJwltmtEIHrLPht/IQAx2lfViT7LYLquGSfPbyhbnr6TbxyWhobgAT5n+UC5KzZi2Bi+JZ37Tz1PLKKdpWxIXd7KfhHPM18NIyS65PzE3mX3j99QHkDSOCwsfOrH31fzjnK2RbV480MBhs6F49X/wBAMXmBBVjokm3c3Z1I4Ib96lZ+UAD0T8zL+pMuD/dNPImkX5a+toSOqkuj6yRX8SaU8otjofp/rXf4aY4PdFU0zm3NIVwUgp9qTl5Q8A9ZPSPLThCXgWFHarNH4tnPzhsQsOAEEEEZEaRjdpXatCyQS8wVoGq2zjHjl2h4kDxiXeva9do1QS5L17TROm8pPdPsg0NniRTsq1GrYaS60rEhQyO3iCNhGhEfIZla9dqJfdUlRPUy6cS6bTll45pSOJMArt2Sq8Tipl8dhPqpGgHdQOGld/OB945suIWP3kx2vAFR/M+yGmad/Y9l1RkcBPPSMkVryW/M3kmkyMiBU1ClaJSkesquxI2nbkBmYebo9HkpdQBQHWzFO08sVVXbhHcHhnvJgB0J2SlEs7NH4x91SanUITkB54jzjSKUhwGcXttR2Tecwl0nrUISlLpbAqhStgP0d22A6bXnVmgQ6Sdnpav7cX75/KFfamf0nIC27aTtlyrq21YV4aYhqBnWm7QR3VrHjqMzOiHpto/un/8AlL/tx4ctOfa1beHjNKH5txcsvotftBhpw2i+C42lZGEZVANNeMebTuHM3bb60Ta30AjGlSaKocqgg05RiL0mca8ZV5a+c7ZhFS5T6DpDiDwDgzB8QIPIsqTv60XmAGZhJosfW3KA1B1ChnnyhZb+FC0qoSlSkK3GhpXypFno8fNn2s4yCcLsuVEcUqFD40MHLxxmwKTs46XLn3bqz3ozgKW5hWEpOiHQMqcFAU45RILdKkiGEszKcltutmvFLiVJ945xI5FQK+MgZR91FO/1iOIJJ96hyg5KPC3LPLdcwCk89DDBfC7f7cbCm6dc3Up+sNqSfyMZzZloLslwihSQaLQrI8QRCkjL0Qzwl2XpRWTjLqlAHalR15KqPLfGhVrGSzaCHUzMsrA6jhUEbUqG1JGUO93b6sWwAhdGntqFHI8Uq7w9v5w4MpXz+UK+1M/pOQAvGz6VLrRUDHlU5AZHU8xB++nyhX2pn9JyB81NMyLS3HqlCU+qKVVwz0G2PQr8ueezNZV9/QWGm+qSerbQmvXJzoAK6cI423fdqcbwOYUJJHwaVhx1ymYShCRXM7TlCOiclnUhRs1aEKAPWFvs0OhqU0ixMTPoLREoG2nXKALwgEDXIjfv4RKKV7hrykSkpVbaFPTFGgta3XCdBiJVhT9IgUGUWOiqXVbs9Mz+EhkJ6lmveNQVkbwAEivGBtg3QlLedSLQnX3F5UZUOqQrhiClFXgCk8IeravZKXUaSzLpSVCjbTTSa57EpSPWVwHOkT5OTfTVa57c76EWzMSsmnMqeS44NyEELVXxwhP3xEi5c67zskVzM1nNPjtCtQ2jUNg7TXNRGROQyAiRBQzQv3kuexeLtGqHQMnE6+BHeHt4wwxIYY7aVhWhdskqbLjY+cbqocx6yecDf2oxO5KoD7/DYY3MwKtK6sja+bsu2o/Sw0V+IZwsDK1rxto7RV/mW8yan1HdsVr2fI3fD3GDVuWQ3ZjnUsjChEy2QComg6twntKNaZ+2A972+rk3TVJy2KB2HcfCO+vw5/012Vf3qpVpCmUEBlCTidyIwgZjB7IUi406pQSEFCSSEA4hgOZTnrTXkd8N13+iezpiXZW51yytpCiC4QKlIPcpF+3bhytnyxVKMobcbOPIVKwKgpJOasq6xy8dssraNhn9pWYlLfYJCag0BNBuI3Q6dFdlyj7ZmDicmwShxThqUbkoGiUEUzGZzqTSFyRQHkkVThp2cSgKpNcszmRmD4DfHyxbRVcybDhILDhwO0UFCndXltTt4Vi/LWJjYYpOS2aJHlCgsVGdYkciz1EiRIAkfDEiQBk3SDZLU3OKKgo5DRawNBsCqQrP3dlsJ7KtD84v+qJEirDeLIbDMu0kaBpAG3ujfFsxIkSbY3b915Rcw72FfGKFA44BrsAXQcoH/wCFZQdxf8Vz+uJEi09Jtbugnq5NkZ0SmgqSTQKIAqc9AByiRIkRUf/Z"/>
          <p:cNvSpPr>
            <a:spLocks noChangeAspect="1" noChangeArrowheads="1"/>
          </p:cNvSpPr>
          <p:nvPr/>
        </p:nvSpPr>
        <p:spPr bwMode="auto">
          <a:xfrm>
            <a:off x="63500" y="-228600"/>
            <a:ext cx="838200" cy="47863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285852" y="857238"/>
            <a:ext cx="1733548" cy="1644910"/>
            <a:chOff x="1071538" y="1214422"/>
            <a:chExt cx="2305051" cy="2193213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071538" y="1214422"/>
              <a:ext cx="2305051" cy="2122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TextBox 15"/>
            <p:cNvSpPr txBox="1"/>
            <p:nvPr/>
          </p:nvSpPr>
          <p:spPr>
            <a:xfrm>
              <a:off x="2000232" y="1643050"/>
              <a:ext cx="785818" cy="17645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8000" b="1" dirty="0" smtClean="0">
                  <a:solidFill>
                    <a:srgbClr val="00B0F0"/>
                  </a:solidFill>
                  <a:effectLst>
                    <a:innerShdw blurRad="63500" dist="50800">
                      <a:srgbClr val="FF0000">
                        <a:alpha val="50000"/>
                      </a:srgbClr>
                    </a:innerShdw>
                  </a:effectLst>
                  <a:latin typeface="Calibri" pitchFamily="34" charset="0"/>
                </a:rPr>
                <a:t>R</a:t>
              </a:r>
              <a:r>
                <a:rPr lang="en-AU" sz="2400" b="1" dirty="0" smtClean="0">
                  <a:solidFill>
                    <a:schemeClr val="bg1">
                      <a:lumMod val="85000"/>
                    </a:schemeClr>
                  </a:solidFill>
                  <a:latin typeface="Calibri" pitchFamily="34" charset="0"/>
                </a:rPr>
                <a:t> </a:t>
              </a:r>
              <a:endParaRPr lang="en-US" sz="24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14678" y="964395"/>
            <a:ext cx="1357322" cy="1178727"/>
            <a:chOff x="5500694" y="3571876"/>
            <a:chExt cx="1357322" cy="1571636"/>
          </a:xfrm>
        </p:grpSpPr>
        <p:sp>
          <p:nvSpPr>
            <p:cNvPr id="18" name="Curved Right Arrow 17"/>
            <p:cNvSpPr/>
            <p:nvPr/>
          </p:nvSpPr>
          <p:spPr>
            <a:xfrm rot="20287335">
              <a:off x="6000760" y="3571876"/>
              <a:ext cx="857256" cy="1571636"/>
            </a:xfrm>
            <a:prstGeom prst="curvedRightArrow">
              <a:avLst>
                <a:gd name="adj1" fmla="val 25000"/>
                <a:gd name="adj2" fmla="val 60436"/>
                <a:gd name="adj3" fmla="val 25000"/>
              </a:avLst>
            </a:prstGeom>
            <a:gradFill>
              <a:gsLst>
                <a:gs pos="0">
                  <a:srgbClr val="FF99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00694" y="3857628"/>
              <a:ext cx="1000132" cy="779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 smtClean="0">
                  <a:solidFill>
                    <a:srgbClr val="00B0F0"/>
                  </a:solidFill>
                  <a:latin typeface="Calibri" pitchFamily="34" charset="0"/>
                </a:rPr>
                <a:t>AIC</a:t>
              </a:r>
              <a:endParaRPr lang="en-US" sz="3200" b="1" dirty="0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929190" y="1285867"/>
            <a:ext cx="2786082" cy="1323439"/>
          </a:xfrm>
          <a:prstGeom prst="rect">
            <a:avLst/>
          </a:prstGeom>
          <a:solidFill>
            <a:schemeClr val="bg1"/>
          </a:solidFill>
          <a:ln w="15875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rgbClr val="00CC00"/>
                </a:solidFill>
                <a:latin typeface="Calibri" pitchFamily="34" charset="0"/>
              </a:rPr>
              <a:t>Best models - highest AIC weight</a:t>
            </a:r>
          </a:p>
          <a:p>
            <a:pPr algn="ctr"/>
            <a:r>
              <a:rPr lang="en-AU" sz="1600" b="1" dirty="0" smtClean="0">
                <a:solidFill>
                  <a:srgbClr val="00CC00"/>
                </a:solidFill>
                <a:latin typeface="Calibri" pitchFamily="34" charset="0"/>
              </a:rPr>
              <a:t>(which factors best explain presence/absence)</a:t>
            </a:r>
            <a:endParaRPr lang="en-US" sz="1600" b="1" dirty="0">
              <a:solidFill>
                <a:srgbClr val="00CC00"/>
              </a:solidFill>
              <a:latin typeface="Calibri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 rot="2075613">
            <a:off x="3003496" y="1687714"/>
            <a:ext cx="1226568" cy="1282199"/>
            <a:chOff x="5508624" y="3589983"/>
            <a:chExt cx="1226568" cy="1085174"/>
          </a:xfrm>
        </p:grpSpPr>
        <p:sp>
          <p:nvSpPr>
            <p:cNvPr id="22" name="Curved Right Arrow 21"/>
            <p:cNvSpPr/>
            <p:nvPr/>
          </p:nvSpPr>
          <p:spPr>
            <a:xfrm rot="20287335">
              <a:off x="5827224" y="3589983"/>
              <a:ext cx="883200" cy="983598"/>
            </a:xfrm>
            <a:prstGeom prst="curvedRightArrow">
              <a:avLst>
                <a:gd name="adj1" fmla="val 22738"/>
                <a:gd name="adj2" fmla="val 51637"/>
                <a:gd name="adj3" fmla="val 25000"/>
              </a:avLst>
            </a:prstGeom>
            <a:gradFill>
              <a:gsLst>
                <a:gs pos="0">
                  <a:srgbClr val="FF99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9524387">
              <a:off x="5508624" y="3763466"/>
              <a:ext cx="1226568" cy="9116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 smtClean="0">
                  <a:solidFill>
                    <a:srgbClr val="00B0F0"/>
                  </a:solidFill>
                  <a:latin typeface="Calibri" pitchFamily="34" charset="0"/>
                </a:rPr>
                <a:t>Odds ratios</a:t>
              </a:r>
              <a:endParaRPr lang="en-US" sz="3200" b="1" dirty="0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214810" y="2678908"/>
            <a:ext cx="2928926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rgbClr val="00CC00"/>
                </a:solidFill>
                <a:latin typeface="Calibri" pitchFamily="34" charset="0"/>
              </a:rPr>
              <a:t>Relative probabilities</a:t>
            </a:r>
          </a:p>
          <a:p>
            <a:pPr algn="ctr"/>
            <a:r>
              <a:rPr lang="en-AU" sz="1600" b="1" dirty="0" smtClean="0">
                <a:solidFill>
                  <a:srgbClr val="00CC00"/>
                </a:solidFill>
                <a:latin typeface="Calibri" pitchFamily="34" charset="0"/>
              </a:rPr>
              <a:t>(which habitats/features are favourite reef shark ‘hang outs’</a:t>
            </a:r>
            <a:endParaRPr lang="en-US" sz="1600" b="1" dirty="0">
              <a:solidFill>
                <a:srgbClr val="00CC00"/>
              </a:solidFill>
              <a:latin typeface="Calibri" pitchFamily="34" charset="0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285853" y="86917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dirty="0" smtClean="0">
                <a:solidFill>
                  <a:srgbClr val="FF9900"/>
                </a:solidFill>
                <a:latin typeface="Tempus Sans ITC" pitchFamily="82" charset="0"/>
              </a:rPr>
              <a:t>Methods 1+2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: Identifying catch and habitats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27" name="Picture 5" descr="F&amp;F Logo Powerpo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28728" y="160718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800" b="1" dirty="0" smtClean="0">
                <a:solidFill>
                  <a:srgbClr val="FF9900"/>
                </a:solidFill>
                <a:latin typeface="Tempus Sans ITC" pitchFamily="82" charset="0"/>
              </a:rPr>
              <a:t>Results (1+2): 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Reef sharks and </a:t>
            </a:r>
            <a:r>
              <a:rPr lang="en-AU" sz="2800" b="1" dirty="0" err="1" smtClean="0">
                <a:solidFill>
                  <a:schemeClr val="bg1"/>
                </a:solidFill>
                <a:latin typeface="Tempus Sans ITC" pitchFamily="82" charset="0"/>
              </a:rPr>
              <a:t>TCEs</a:t>
            </a:r>
            <a:endParaRPr lang="en-US" sz="28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3" name="Picture 9" descr="BTS_small_Andrewfishing 2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3286130"/>
            <a:ext cx="2162514" cy="1331829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500444"/>
            <a:ext cx="2097828" cy="9644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812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2000246"/>
            <a:ext cx="2211036" cy="857256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1812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785800"/>
            <a:ext cx="2428892" cy="978833"/>
          </a:xfrm>
          <a:prstGeom prst="rect">
            <a:avLst/>
          </a:prstGeom>
          <a:noFill/>
          <a:ln w="19050">
            <a:solidFill>
              <a:schemeClr val="accent5">
                <a:lumMod val="9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7" name="Picture 16" descr="lemon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43372" y="2357436"/>
            <a:ext cx="1806052" cy="1035851"/>
          </a:xfrm>
          <a:prstGeom prst="rect">
            <a:avLst/>
          </a:prstGeom>
          <a:ln w="19050">
            <a:solidFill>
              <a:schemeClr val="accent1">
                <a:lumMod val="90000"/>
              </a:schemeClr>
            </a:solidFill>
          </a:ln>
        </p:spPr>
      </p:pic>
      <p:pic>
        <p:nvPicPr>
          <p:cNvPr id="14" name="Picture 5" descr="F&amp;F Logo Powerpoi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14282" y="785800"/>
            <a:ext cx="4143404" cy="403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Six reef shark species </a:t>
            </a:r>
            <a:b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    encountered in </a:t>
            </a:r>
            <a:r>
              <a:rPr lang="en-AU" sz="2000" dirty="0" err="1" smtClean="0">
                <a:solidFill>
                  <a:srgbClr val="DDDDDD"/>
                </a:solidFill>
                <a:latin typeface="Calibri" pitchFamily="34" charset="0"/>
              </a:rPr>
              <a:t>TCEs</a:t>
            </a: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Blacktip reef shark most common </a:t>
            </a:r>
          </a:p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Catch data and model outputs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</a:pP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Grey reef and </a:t>
            </a:r>
            <a:r>
              <a:rPr lang="en-AU" dirty="0" err="1" smtClean="0">
                <a:solidFill>
                  <a:srgbClr val="DDDDDD"/>
                </a:solidFill>
                <a:latin typeface="Calibri" pitchFamily="34" charset="0"/>
              </a:rPr>
              <a:t>whitetips</a:t>
            </a: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 </a:t>
            </a:r>
            <a:br>
              <a:rPr lang="en-AU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      exclusive to inshore reefs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</a:pP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Leopard sharks away from </a:t>
            </a:r>
            <a:br>
              <a:rPr lang="en-AU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      reefs**</a:t>
            </a:r>
          </a:p>
          <a:p>
            <a:pPr lvl="1" indent="274638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</a:pP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Favour </a:t>
            </a:r>
            <a:r>
              <a:rPr lang="en-AU" b="1" i="1" dirty="0" smtClean="0">
                <a:solidFill>
                  <a:srgbClr val="00B0F0"/>
                </a:solidFill>
                <a:latin typeface="Calibri" pitchFamily="34" charset="0"/>
              </a:rPr>
              <a:t>shallow shore</a:t>
            </a:r>
            <a:br>
              <a:rPr lang="en-AU" b="1" i="1" dirty="0" smtClean="0">
                <a:solidFill>
                  <a:srgbClr val="00B0F0"/>
                </a:solidFill>
                <a:latin typeface="Calibri" pitchFamily="34" charset="0"/>
              </a:rPr>
            </a:br>
            <a:r>
              <a:rPr lang="en-AU" b="1" i="1" dirty="0" smtClean="0">
                <a:solidFill>
                  <a:srgbClr val="00B0F0"/>
                </a:solidFill>
                <a:latin typeface="Calibri" pitchFamily="34" charset="0"/>
              </a:rPr>
              <a:t>      </a:t>
            </a: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environments, especially near 	</a:t>
            </a:r>
            <a:r>
              <a:rPr lang="en-AU" b="1" i="1" dirty="0" smtClean="0">
                <a:solidFill>
                  <a:srgbClr val="00B0F0"/>
                </a:solidFill>
                <a:latin typeface="Calibri" pitchFamily="34" charset="0"/>
              </a:rPr>
              <a:t>inshore reefs</a:t>
            </a:r>
            <a:r>
              <a:rPr lang="en-AU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en-AU" dirty="0" smtClean="0">
                <a:solidFill>
                  <a:srgbClr val="DDDDDD"/>
                </a:solidFill>
                <a:latin typeface="Calibri" pitchFamily="34" charset="0"/>
              </a:rPr>
              <a:t>and </a:t>
            </a:r>
            <a:r>
              <a:rPr lang="en-AU" b="1" i="1" dirty="0" smtClean="0">
                <a:solidFill>
                  <a:srgbClr val="00B0F0"/>
                </a:solidFill>
                <a:latin typeface="Calibri" pitchFamily="34" charset="0"/>
              </a:rPr>
              <a:t>mangroves </a:t>
            </a:r>
          </a:p>
          <a:p>
            <a:pPr indent="274638">
              <a:lnSpc>
                <a:spcPct val="90000"/>
              </a:lnSpc>
              <a:spcBef>
                <a:spcPts val="600"/>
              </a:spcBef>
            </a:pP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  <a:p>
            <a:pPr indent="274638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72330" y="785800"/>
            <a:ext cx="2071670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2088" indent="-192088">
              <a:lnSpc>
                <a:spcPct val="90000"/>
              </a:lnSpc>
              <a:spcBef>
                <a:spcPts val="600"/>
              </a:spcBef>
              <a:buAutoNum type="arabicParenBoth"/>
            </a:pP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which reef sharks occur in </a:t>
            </a:r>
            <a:r>
              <a:rPr lang="en-AU" sz="1200" b="1" dirty="0" err="1" smtClean="0">
                <a:solidFill>
                  <a:srgbClr val="FF9900"/>
                </a:solidFill>
                <a:latin typeface="Calibri" pitchFamily="34" charset="0"/>
              </a:rPr>
              <a:t>TCEs</a:t>
            </a: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?</a:t>
            </a:r>
          </a:p>
          <a:p>
            <a:pPr marL="192088" indent="-192088">
              <a:lnSpc>
                <a:spcPct val="90000"/>
              </a:lnSpc>
              <a:spcBef>
                <a:spcPts val="600"/>
              </a:spcBef>
              <a:buFontTx/>
              <a:buAutoNum type="arabicParenBoth"/>
            </a:pPr>
            <a:r>
              <a:rPr lang="en-AU" sz="1200" b="1" dirty="0" smtClean="0">
                <a:solidFill>
                  <a:srgbClr val="FF9900"/>
                </a:solidFill>
                <a:latin typeface="Calibri" pitchFamily="34" charset="0"/>
              </a:rPr>
              <a:t>which types of TCE habitats do they occur in?</a:t>
            </a:r>
          </a:p>
        </p:txBody>
      </p:sp>
      <p:pic>
        <p:nvPicPr>
          <p:cNvPr id="1812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4942" y="1928808"/>
            <a:ext cx="1307264" cy="803678"/>
          </a:xfrm>
          <a:prstGeom prst="rect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4348" y="928676"/>
            <a:ext cx="5543550" cy="3286148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AU" sz="2400" b="1" dirty="0" smtClean="0">
                <a:solidFill>
                  <a:srgbClr val="DDDDDD"/>
                </a:solidFill>
                <a:latin typeface="Calibri" pitchFamily="34" charset="0"/>
              </a:rPr>
              <a:t>Focal species: </a:t>
            </a:r>
            <a:r>
              <a:rPr lang="en-AU" sz="2400" i="1" dirty="0" smtClean="0">
                <a:solidFill>
                  <a:srgbClr val="DDDDDD"/>
                </a:solidFill>
                <a:latin typeface="Calibri" pitchFamily="34" charset="0"/>
              </a:rPr>
              <a:t>Carcharhinus melanopterus</a:t>
            </a:r>
            <a:r>
              <a:rPr lang="en-AU" sz="2400" b="1" i="1" dirty="0" smtClean="0">
                <a:solidFill>
                  <a:srgbClr val="DDDDDD"/>
                </a:solidFill>
                <a:latin typeface="Calibri" pitchFamily="34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en-AU" sz="1800" i="1" dirty="0" smtClean="0">
                <a:solidFill>
                  <a:srgbClr val="DDDDDD"/>
                </a:solidFill>
                <a:latin typeface="Calibri" pitchFamily="34" charset="0"/>
              </a:rPr>
              <a:t>Blacktip reef shark</a:t>
            </a: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Tag</a:t>
            </a:r>
            <a:r>
              <a:rPr lang="en-AU" sz="2400" dirty="0">
                <a:solidFill>
                  <a:srgbClr val="DDDDDD"/>
                </a:solidFill>
                <a:latin typeface="Calibri" pitchFamily="34" charset="0"/>
              </a:rPr>
              <a:t>, release, recapture </a:t>
            </a: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program</a:t>
            </a: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Acoustic telemetry</a:t>
            </a:r>
          </a:p>
          <a:p>
            <a:pPr lvl="1">
              <a:lnSpc>
                <a:spcPct val="90000"/>
              </a:lnSpc>
            </a:pPr>
            <a:r>
              <a:rPr lang="en-AU" sz="1800" b="1" dirty="0" smtClean="0">
                <a:solidFill>
                  <a:srgbClr val="DDDDDD"/>
                </a:solidFill>
                <a:latin typeface="Calibri" pitchFamily="34" charset="0"/>
              </a:rPr>
              <a:t>27</a:t>
            </a:r>
            <a:r>
              <a:rPr lang="en-AU" sz="1800" dirty="0" smtClean="0">
                <a:solidFill>
                  <a:srgbClr val="DDDDDD"/>
                </a:solidFill>
                <a:latin typeface="Calibri" pitchFamily="34" charset="0"/>
              </a:rPr>
              <a:t> internally </a:t>
            </a:r>
            <a:r>
              <a:rPr lang="en-AU" sz="1800" dirty="0">
                <a:solidFill>
                  <a:srgbClr val="DDDDDD"/>
                </a:solidFill>
                <a:latin typeface="Calibri" pitchFamily="34" charset="0"/>
              </a:rPr>
              <a:t>implanted </a:t>
            </a:r>
            <a:r>
              <a:rPr lang="en-AU" sz="1800" dirty="0" smtClean="0">
                <a:solidFill>
                  <a:srgbClr val="DDDDDD"/>
                </a:solidFill>
                <a:latin typeface="Calibri" pitchFamily="34" charset="0"/>
              </a:rPr>
              <a:t>V16s</a:t>
            </a:r>
          </a:p>
          <a:p>
            <a:pPr lvl="1">
              <a:lnSpc>
                <a:spcPct val="90000"/>
              </a:lnSpc>
            </a:pPr>
            <a:r>
              <a:rPr lang="en-AU" sz="1800" dirty="0" smtClean="0">
                <a:solidFill>
                  <a:srgbClr val="DDDDDD"/>
                </a:solidFill>
                <a:latin typeface="Calibri" pitchFamily="34" charset="0"/>
              </a:rPr>
              <a:t>October 2009 to Feb 2012  (2.3 years)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DDDDDD"/>
                </a:solidFill>
                <a:latin typeface="Calibri" pitchFamily="34" charset="0"/>
              </a:rPr>
              <a:t>Temporal residency 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DDDDDD"/>
                </a:solidFill>
                <a:latin typeface="Calibri" pitchFamily="34" charset="0"/>
              </a:rPr>
              <a:t>Spatial use</a:t>
            </a:r>
          </a:p>
          <a:p>
            <a:pPr lvl="1">
              <a:lnSpc>
                <a:spcPct val="90000"/>
              </a:lnSpc>
              <a:buNone/>
            </a:pPr>
            <a:endParaRPr lang="en-AU" sz="2200" dirty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13678" name="Group 14"/>
          <p:cNvGrpSpPr>
            <a:grpSpLocks/>
          </p:cNvGrpSpPr>
          <p:nvPr/>
        </p:nvGrpSpPr>
        <p:grpSpPr bwMode="auto">
          <a:xfrm>
            <a:off x="6929454" y="571486"/>
            <a:ext cx="1857388" cy="2483644"/>
            <a:chOff x="3923" y="935"/>
            <a:chExt cx="1717" cy="2688"/>
          </a:xfrm>
        </p:grpSpPr>
        <p:pic>
          <p:nvPicPr>
            <p:cNvPr id="113673" name="Picture 9" descr="CIMG1988_Ta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9" y="935"/>
              <a:ext cx="895" cy="986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miter lim="800000"/>
              <a:headEnd/>
              <a:tailEnd/>
            </a:ln>
          </p:spPr>
        </p:pic>
        <p:pic>
          <p:nvPicPr>
            <p:cNvPr id="113674" name="Picture 10" descr="CIMG1988_tagged_blackti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3" y="2279"/>
              <a:ext cx="1717" cy="1344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miter lim="800000"/>
              <a:headEnd/>
              <a:tailEnd/>
            </a:ln>
          </p:spPr>
        </p:pic>
        <p:sp>
          <p:nvSpPr>
            <p:cNvPr id="113675" name="Line 11"/>
            <p:cNvSpPr>
              <a:spLocks noChangeShapeType="1"/>
            </p:cNvSpPr>
            <p:nvPr/>
          </p:nvSpPr>
          <p:spPr bwMode="auto">
            <a:xfrm flipH="1">
              <a:off x="4830" y="1921"/>
              <a:ext cx="129" cy="62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3676" name="Oval 12"/>
            <p:cNvSpPr>
              <a:spLocks noChangeArrowheads="1"/>
            </p:cNvSpPr>
            <p:nvPr/>
          </p:nvSpPr>
          <p:spPr bwMode="auto">
            <a:xfrm>
              <a:off x="4657" y="2548"/>
              <a:ext cx="259" cy="26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Methods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Tagging and tracking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5" name="Picture 14" descr="vm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3214692"/>
            <a:ext cx="2298184" cy="1452473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16" name="Picture 5" descr="F&amp;F Logo Powerpo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85918" y="785800"/>
            <a:ext cx="6152502" cy="4237123"/>
            <a:chOff x="1928794" y="906377"/>
            <a:chExt cx="6152502" cy="4237123"/>
          </a:xfrm>
        </p:grpSpPr>
        <p:pic>
          <p:nvPicPr>
            <p:cNvPr id="154625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8794" y="906377"/>
              <a:ext cx="6152502" cy="4237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3071802" y="1428742"/>
              <a:ext cx="12144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smtClean="0"/>
                <a:t>Magnetic Island</a:t>
              </a:r>
              <a:endParaRPr lang="en-US" sz="11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86248" y="2571750"/>
              <a:ext cx="12144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smtClean="0"/>
                <a:t>Cleveland Bay</a:t>
              </a:r>
              <a:endParaRPr lang="en-US" sz="11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57488" y="3429006"/>
              <a:ext cx="9286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b="1" dirty="0" smtClean="0"/>
                <a:t>Townsville</a:t>
              </a:r>
              <a:endParaRPr lang="en-US" sz="1100" b="1" dirty="0"/>
            </a:p>
          </p:txBody>
        </p:sp>
      </p:grp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Methods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Tagging and tracking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57304"/>
            <a:ext cx="1785950" cy="2136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1357290" y="1357304"/>
            <a:ext cx="4286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8" name="Picture 5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6000760" y="1000114"/>
            <a:ext cx="1357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 smtClean="0"/>
              <a:t>74 </a:t>
            </a:r>
            <a:r>
              <a:rPr lang="en-AU" sz="1100" dirty="0" err="1" smtClean="0"/>
              <a:t>Vemco</a:t>
            </a:r>
            <a:r>
              <a:rPr lang="en-AU" sz="1100" dirty="0" smtClean="0"/>
              <a:t> VR2W receivers</a:t>
            </a:r>
            <a:endParaRPr lang="en-US" sz="1100" dirty="0"/>
          </a:p>
        </p:txBody>
      </p:sp>
      <p:pic>
        <p:nvPicPr>
          <p:cNvPr id="21" name="Picture 20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36925" flipH="1">
            <a:off x="5944164" y="1410074"/>
            <a:ext cx="1549237" cy="484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714362"/>
            <a:ext cx="6643702" cy="400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896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000378"/>
            <a:ext cx="2350503" cy="166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915" name="Picture 3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1079500" cy="456009"/>
          </a:xfrm>
          <a:prstGeom prst="rect">
            <a:avLst/>
          </a:prstGeom>
          <a:noFill/>
        </p:spPr>
      </p:pic>
      <p:sp>
        <p:nvSpPr>
          <p:cNvPr id="16691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1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66918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Methods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Tagging and tracking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3" name="Picture 15" descr="Mud_cropped_11032009(014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714362"/>
            <a:ext cx="2143140" cy="1619577"/>
          </a:xfrm>
          <a:prstGeom prst="rect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4" name="Picture 9" descr="SW flat_small_DSC0917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2643188"/>
            <a:ext cx="2186384" cy="1643074"/>
          </a:xfrm>
          <a:prstGeom prst="rect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7715272" y="857238"/>
            <a:ext cx="142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i="1" dirty="0" smtClean="0">
                <a:solidFill>
                  <a:schemeClr val="bg1"/>
                </a:solidFill>
              </a:rPr>
              <a:t>Extensive inshore reef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0800000">
            <a:off x="7429520" y="785800"/>
            <a:ext cx="285752" cy="214314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Fig2_size_freq_no line copy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6116" y="785800"/>
            <a:ext cx="5643602" cy="3857652"/>
          </a:xfrm>
          <a:prstGeom prst="rect">
            <a:avLst/>
          </a:prstGeom>
        </p:spPr>
      </p:pic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 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Tagging and tracking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928676"/>
            <a:ext cx="357186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sz="2400" kern="0" dirty="0" smtClean="0">
                <a:solidFill>
                  <a:srgbClr val="DDDDDD"/>
                </a:solidFill>
                <a:latin typeface="Calibri" pitchFamily="34" charset="0"/>
              </a:rPr>
              <a:t>Highly structured population (</a:t>
            </a:r>
            <a:r>
              <a:rPr lang="en-AU" sz="2400" kern="0" dirty="0" err="1" smtClean="0">
                <a:solidFill>
                  <a:srgbClr val="DDDDDD"/>
                </a:solidFill>
                <a:latin typeface="Calibri" pitchFamily="34" charset="0"/>
              </a:rPr>
              <a:t>n</a:t>
            </a:r>
            <a:r>
              <a:rPr lang="en-AU" sz="2400" kern="0" dirty="0" smtClean="0">
                <a:solidFill>
                  <a:srgbClr val="DDDDDD"/>
                </a:solidFill>
                <a:latin typeface="Calibri" pitchFamily="34" charset="0"/>
              </a:rPr>
              <a:t>=127)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almost no adult males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No ‘teenagers’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b="0" i="0" u="none" strike="noStrike" kern="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202754" name="Picture 2" descr="http://btbigtentblog.files.wordpress.com/2009/11/doha-expat-mums-and-kids-demk.jpg?w=450&amp;h=3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500312"/>
            <a:ext cx="2823580" cy="1888661"/>
          </a:xfrm>
          <a:prstGeom prst="rect">
            <a:avLst/>
          </a:prstGeom>
          <a:noFill/>
        </p:spPr>
      </p:pic>
      <p:grpSp>
        <p:nvGrpSpPr>
          <p:cNvPr id="19" name="Group 18"/>
          <p:cNvGrpSpPr/>
          <p:nvPr/>
        </p:nvGrpSpPr>
        <p:grpSpPr>
          <a:xfrm>
            <a:off x="5643570" y="1714494"/>
            <a:ext cx="966597" cy="1465186"/>
            <a:chOff x="5643570" y="1214428"/>
            <a:chExt cx="966597" cy="1465186"/>
          </a:xfrm>
        </p:grpSpPr>
        <p:pic>
          <p:nvPicPr>
            <p:cNvPr id="202758" name="Picture 6" descr="Man Wrapped in Danger Tape Screaming    Stock Photo - Rights-Managed, Artist: Scott Tysick, Code: 700-0056103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43570" y="1214428"/>
              <a:ext cx="966597" cy="1452536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5643570" y="1571618"/>
              <a:ext cx="9286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6600" dirty="0" smtClean="0">
                  <a:solidFill>
                    <a:srgbClr val="FF0000"/>
                  </a:solidFill>
                </a:rPr>
                <a:t>X</a:t>
              </a:r>
              <a:endParaRPr lang="en-US" sz="6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43768" y="1357304"/>
            <a:ext cx="1160017" cy="1536624"/>
            <a:chOff x="7072330" y="1214428"/>
            <a:chExt cx="1160017" cy="1536624"/>
          </a:xfrm>
        </p:grpSpPr>
        <p:pic>
          <p:nvPicPr>
            <p:cNvPr id="202756" name="Picture 4" descr="http://t1.gstatic.com/images?q=tbn:ANd9GcS-hTga3TTQVNKE-ulBmC53Uw9HqSPw6zK82XRI8RqH6Cht4H4N4pi-0Cw4D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72330" y="1214428"/>
              <a:ext cx="1160017" cy="1461623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7358082" y="1643056"/>
              <a:ext cx="78581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6600" dirty="0" smtClean="0">
                  <a:solidFill>
                    <a:srgbClr val="FF0000"/>
                  </a:solidFill>
                </a:rPr>
                <a:t>X</a:t>
              </a:r>
              <a:endParaRPr lang="en-US" sz="6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5715008" y="3357568"/>
            <a:ext cx="7858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grpSp>
        <p:nvGrpSpPr>
          <p:cNvPr id="105482" name="Group 10"/>
          <p:cNvGrpSpPr>
            <a:grpSpLocks/>
          </p:cNvGrpSpPr>
          <p:nvPr/>
        </p:nvGrpSpPr>
        <p:grpSpPr bwMode="auto">
          <a:xfrm>
            <a:off x="3635375" y="2247900"/>
            <a:ext cx="3024188" cy="685800"/>
            <a:chOff x="2544" y="2016"/>
            <a:chExt cx="1296" cy="576"/>
          </a:xfrm>
        </p:grpSpPr>
        <p:sp>
          <p:nvSpPr>
            <p:cNvPr id="105483" name="AutoShape 11"/>
            <p:cNvSpPr>
              <a:spLocks/>
            </p:cNvSpPr>
            <p:nvPr/>
          </p:nvSpPr>
          <p:spPr bwMode="auto">
            <a:xfrm rot="16200000">
              <a:off x="2856" y="2088"/>
              <a:ext cx="336" cy="672"/>
            </a:xfrm>
            <a:prstGeom prst="rightBrace">
              <a:avLst>
                <a:gd name="adj1" fmla="val 9167"/>
                <a:gd name="adj2" fmla="val 50579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12"/>
            <p:cNvSpPr txBox="1">
              <a:spLocks noChangeArrowheads="1"/>
            </p:cNvSpPr>
            <p:nvPr/>
          </p:nvSpPr>
          <p:spPr bwMode="auto">
            <a:xfrm>
              <a:off x="2544" y="2016"/>
              <a:ext cx="1296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AU">
                  <a:latin typeface="Calibri" pitchFamily="34" charset="0"/>
                </a:rPr>
                <a:t>“Missing” size class</a:t>
              </a:r>
              <a:endParaRPr lang="en-US">
                <a:latin typeface="Calibri" pitchFamily="34" charset="0"/>
              </a:endParaRPr>
            </a:p>
          </p:txBody>
        </p:sp>
      </p:grp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Results: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 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Habitat use - residency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5052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168" y="785801"/>
            <a:ext cx="386192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785800"/>
            <a:ext cx="3891131" cy="3520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1500166" y="435770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DDDDDD"/>
                </a:solidFill>
              </a:rPr>
              <a:t>Adult females</a:t>
            </a:r>
            <a:endParaRPr lang="en-US" dirty="0">
              <a:solidFill>
                <a:srgbClr val="DDDDD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6446" y="435770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DDDDDD"/>
                </a:solidFill>
              </a:rPr>
              <a:t>Adult males</a:t>
            </a:r>
            <a:endParaRPr lang="en-US" dirty="0">
              <a:solidFill>
                <a:srgbClr val="DDDDD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35375" y="2247900"/>
            <a:ext cx="3024188" cy="685800"/>
            <a:chOff x="2544" y="2016"/>
            <a:chExt cx="1296" cy="576"/>
          </a:xfrm>
        </p:grpSpPr>
        <p:sp>
          <p:nvSpPr>
            <p:cNvPr id="105483" name="AutoShape 11"/>
            <p:cNvSpPr>
              <a:spLocks/>
            </p:cNvSpPr>
            <p:nvPr/>
          </p:nvSpPr>
          <p:spPr bwMode="auto">
            <a:xfrm rot="16200000">
              <a:off x="2856" y="2088"/>
              <a:ext cx="336" cy="672"/>
            </a:xfrm>
            <a:prstGeom prst="rightBrace">
              <a:avLst>
                <a:gd name="adj1" fmla="val 9167"/>
                <a:gd name="adj2" fmla="val 50579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12"/>
            <p:cNvSpPr txBox="1">
              <a:spLocks noChangeArrowheads="1"/>
            </p:cNvSpPr>
            <p:nvPr/>
          </p:nvSpPr>
          <p:spPr bwMode="auto">
            <a:xfrm>
              <a:off x="2544" y="2016"/>
              <a:ext cx="1296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AU">
                  <a:latin typeface="Calibri" pitchFamily="34" charset="0"/>
                </a:rPr>
                <a:t>“Missing” size class</a:t>
              </a:r>
              <a:endParaRPr lang="en-US">
                <a:latin typeface="Calibri" pitchFamily="34" charset="0"/>
              </a:endParaRPr>
            </a:p>
          </p:txBody>
        </p:sp>
      </p:grp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</a:t>
            </a:r>
            <a:r>
              <a:rPr lang="en-AU" sz="2800" dirty="0" smtClean="0">
                <a:solidFill>
                  <a:schemeClr val="bg1"/>
                </a:solidFill>
                <a:latin typeface="Tempus Sans ITC" pitchFamily="82" charset="0"/>
              </a:rPr>
              <a:t>Habitat use – residency/roaming</a:t>
            </a:r>
            <a:endParaRPr lang="en-US" sz="28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785800"/>
            <a:ext cx="4247000" cy="377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Chart 12"/>
          <p:cNvGraphicFramePr/>
          <p:nvPr/>
        </p:nvGraphicFramePr>
        <p:xfrm>
          <a:off x="214282" y="714362"/>
          <a:ext cx="5143536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5429256" y="714362"/>
            <a:ext cx="350046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b="1" kern="0" dirty="0" smtClean="0">
                <a:solidFill>
                  <a:srgbClr val="DDDDDD"/>
                </a:solidFill>
                <a:latin typeface="Calibri" pitchFamily="34" charset="0"/>
              </a:rPr>
              <a:t>Adult </a:t>
            </a:r>
            <a:r>
              <a:rPr lang="en-AU" b="1" i="1" kern="0" dirty="0" smtClean="0">
                <a:solidFill>
                  <a:srgbClr val="DDDDDD"/>
                </a:solidFill>
                <a:latin typeface="Calibri" pitchFamily="34" charset="0"/>
              </a:rPr>
              <a:t>females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Highly resident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High site attachment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b="1" kern="0" dirty="0" smtClean="0">
                <a:solidFill>
                  <a:srgbClr val="DDDDDD"/>
                </a:solidFill>
                <a:latin typeface="Calibri" pitchFamily="34" charset="0"/>
              </a:rPr>
              <a:t>Adult </a:t>
            </a:r>
            <a:r>
              <a:rPr lang="en-AU" b="1" i="1" kern="0" dirty="0" smtClean="0">
                <a:solidFill>
                  <a:srgbClr val="DDDDDD"/>
                </a:solidFill>
                <a:latin typeface="Calibri" pitchFamily="34" charset="0"/>
              </a:rPr>
              <a:t>males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Mostly vagrant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Resident (1) high roaming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b="1" i="1" kern="0" dirty="0" smtClean="0">
                <a:solidFill>
                  <a:srgbClr val="DDDDDD"/>
                </a:solidFill>
                <a:latin typeface="Calibri" pitchFamily="34" charset="0"/>
              </a:rPr>
              <a:t>Juveniles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Highly resident</a:t>
            </a:r>
            <a:r>
              <a:rPr lang="en-AU" kern="0" dirty="0" smtClean="0">
                <a:solidFill>
                  <a:srgbClr val="FF0000"/>
                </a:solidFill>
                <a:latin typeface="Calibri" pitchFamily="34" charset="0"/>
              </a:rPr>
              <a:t>***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AU" kern="0" dirty="0" smtClean="0">
                <a:solidFill>
                  <a:srgbClr val="DDDDDD"/>
                </a:solidFill>
                <a:latin typeface="Calibri" pitchFamily="34" charset="0"/>
              </a:rPr>
              <a:t>High site attachment</a:t>
            </a:r>
            <a:r>
              <a:rPr lang="en-AU" kern="0" dirty="0" smtClean="0">
                <a:solidFill>
                  <a:srgbClr val="FF0000"/>
                </a:solidFill>
                <a:latin typeface="Calibri" pitchFamily="34" charset="0"/>
              </a:rPr>
              <a:t>***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05483" name="AutoShape 11"/>
          <p:cNvSpPr>
            <a:spLocks/>
          </p:cNvSpPr>
          <p:nvPr/>
        </p:nvSpPr>
        <p:spPr bwMode="auto">
          <a:xfrm rot="16200000">
            <a:off x="4555420" y="1949626"/>
            <a:ext cx="400050" cy="1568097"/>
          </a:xfrm>
          <a:prstGeom prst="rightBrace">
            <a:avLst>
              <a:gd name="adj1" fmla="val 9167"/>
              <a:gd name="adj2" fmla="val 50579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</a:t>
            </a:r>
            <a:r>
              <a:rPr lang="en-AU" sz="3200" dirty="0" smtClean="0">
                <a:solidFill>
                  <a:schemeClr val="bg1"/>
                </a:solidFill>
                <a:latin typeface="Tempus Sans ITC" pitchFamily="82" charset="0"/>
              </a:rPr>
              <a:t>Habitat use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1" name="Picture 10" descr="59596_AF_KUD_Goog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857238"/>
            <a:ext cx="2928958" cy="24288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5720" y="3429006"/>
            <a:ext cx="264320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</a:rPr>
              <a:t> </a:t>
            </a: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Adult female (59596)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50% KUD – 4.1 km</a:t>
            </a:r>
            <a:r>
              <a:rPr lang="en-AU" sz="1600" baseline="30000" dirty="0" smtClean="0">
                <a:solidFill>
                  <a:srgbClr val="DDDDDD"/>
                </a:solidFill>
                <a:latin typeface="Calibri" pitchFamily="34" charset="0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95% KUD – 16.8 km</a:t>
            </a:r>
            <a:r>
              <a:rPr lang="en-AU" sz="1600" baseline="30000" dirty="0" smtClean="0">
                <a:solidFill>
                  <a:srgbClr val="DDDDDD"/>
                </a:solidFill>
                <a:latin typeface="Calibri" pitchFamily="34" charset="0"/>
              </a:rPr>
              <a:t>2</a:t>
            </a:r>
          </a:p>
          <a:p>
            <a:endParaRPr lang="en-AU" sz="1600" baseline="30000" dirty="0" smtClean="0">
              <a:solidFill>
                <a:srgbClr val="DDDDDD"/>
              </a:solidFill>
              <a:latin typeface="Calibri" pitchFamily="34" charset="0"/>
            </a:endParaRPr>
          </a:p>
          <a:p>
            <a:r>
              <a:rPr lang="en-AU" sz="1600" i="1" dirty="0" smtClean="0">
                <a:solidFill>
                  <a:srgbClr val="00B0F0"/>
                </a:solidFill>
                <a:latin typeface="Calibri" pitchFamily="34" charset="0"/>
              </a:rPr>
              <a:t>Resident for whole study</a:t>
            </a:r>
            <a:endParaRPr lang="en-AU" sz="1600" i="1" baseline="30000" dirty="0" smtClean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3" name="Picture 12" descr="63648_KUD_Goog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857238"/>
            <a:ext cx="2743748" cy="2428892"/>
          </a:xfrm>
          <a:prstGeom prst="rect">
            <a:avLst/>
          </a:prstGeom>
        </p:spPr>
      </p:pic>
      <p:pic>
        <p:nvPicPr>
          <p:cNvPr id="14" name="Picture 13" descr="59602_juv_KUD_Goog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6" y="857238"/>
            <a:ext cx="2857520" cy="243438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28992" y="3429006"/>
            <a:ext cx="2500330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</a:rPr>
              <a:t> </a:t>
            </a: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Adult male (63648)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50% KUD – 14.6 km</a:t>
            </a:r>
            <a:r>
              <a:rPr lang="en-AU" sz="1600" baseline="30000" dirty="0" smtClean="0">
                <a:solidFill>
                  <a:srgbClr val="DDDDDD"/>
                </a:solidFill>
                <a:latin typeface="Calibri" pitchFamily="34" charset="0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95% KUD – 74.1 km</a:t>
            </a:r>
          </a:p>
          <a:p>
            <a:pPr>
              <a:buFont typeface="Arial" pitchFamily="34" charset="0"/>
              <a:buChar char="•"/>
            </a:pPr>
            <a:endParaRPr lang="en-AU" sz="1600" baseline="30000" dirty="0" smtClean="0">
              <a:solidFill>
                <a:srgbClr val="DDDDDD"/>
              </a:solidFill>
              <a:latin typeface="Calibri" pitchFamily="34" charset="0"/>
            </a:endParaRPr>
          </a:p>
          <a:p>
            <a:r>
              <a:rPr lang="en-AU" sz="1600" i="1" dirty="0" smtClean="0">
                <a:solidFill>
                  <a:srgbClr val="00B0F0"/>
                </a:solidFill>
                <a:latin typeface="Calibri" pitchFamily="34" charset="0"/>
              </a:rPr>
              <a:t>Mainly vagrant</a:t>
            </a:r>
            <a:endParaRPr lang="en-AU" sz="1600" i="1" baseline="30000" dirty="0" smtClean="0">
              <a:solidFill>
                <a:srgbClr val="00B0F0"/>
              </a:solidFill>
              <a:latin typeface="Calibri" pitchFamily="34" charset="0"/>
            </a:endParaRPr>
          </a:p>
          <a:p>
            <a:endParaRPr lang="en-US" sz="1600" baseline="30000" dirty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7950" y="3429006"/>
            <a:ext cx="2500330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</a:rPr>
              <a:t> </a:t>
            </a: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Juvenile (59600)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50% KUD – 3.2 km</a:t>
            </a:r>
            <a:r>
              <a:rPr lang="en-AU" sz="1600" baseline="30000" dirty="0" smtClean="0">
                <a:solidFill>
                  <a:srgbClr val="DDDDDD"/>
                </a:solidFill>
                <a:latin typeface="Calibri" pitchFamily="34" charset="0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95% KUD – 14.2 km</a:t>
            </a:r>
            <a:r>
              <a:rPr lang="en-AU" sz="1600" baseline="30000" dirty="0" smtClean="0">
                <a:solidFill>
                  <a:srgbClr val="DDDDDD"/>
                </a:solidFill>
                <a:latin typeface="Calibri" pitchFamily="34" charset="0"/>
              </a:rPr>
              <a:t>2</a:t>
            </a:r>
          </a:p>
          <a:p>
            <a:pPr>
              <a:buFont typeface="Arial" pitchFamily="34" charset="0"/>
              <a:buChar char="•"/>
            </a:pPr>
            <a:endParaRPr lang="en-AU" sz="1600" baseline="30000" dirty="0" smtClean="0">
              <a:solidFill>
                <a:srgbClr val="DDDDDD"/>
              </a:solidFill>
              <a:latin typeface="Calibri" pitchFamily="34" charset="0"/>
            </a:endParaRPr>
          </a:p>
          <a:p>
            <a:r>
              <a:rPr lang="en-AU" sz="1600" i="1" dirty="0" smtClean="0">
                <a:solidFill>
                  <a:srgbClr val="00B0F0"/>
                </a:solidFill>
                <a:latin typeface="Calibri" pitchFamily="34" charset="0"/>
              </a:rPr>
              <a:t>Resident until </a:t>
            </a:r>
            <a:r>
              <a:rPr lang="en-AU" sz="1600" b="1" i="1" dirty="0" smtClean="0">
                <a:solidFill>
                  <a:srgbClr val="FF0000"/>
                </a:solidFill>
                <a:latin typeface="Calibri" pitchFamily="34" charset="0"/>
              </a:rPr>
              <a:t>leaving</a:t>
            </a:r>
            <a:endParaRPr lang="en-AU" sz="1600" b="1" i="1" baseline="30000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1600" baseline="30000" dirty="0">
              <a:solidFill>
                <a:srgbClr val="DDDDDD"/>
              </a:solidFill>
              <a:latin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715272" y="1500180"/>
            <a:ext cx="1428728" cy="533103"/>
            <a:chOff x="7715272" y="1500180"/>
            <a:chExt cx="1428728" cy="533103"/>
          </a:xfrm>
        </p:grpSpPr>
        <p:sp>
          <p:nvSpPr>
            <p:cNvPr id="17" name="TextBox 16"/>
            <p:cNvSpPr txBox="1"/>
            <p:nvPr/>
          </p:nvSpPr>
          <p:spPr>
            <a:xfrm>
              <a:off x="8000992" y="1571618"/>
              <a:ext cx="1143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Extensive inshore reef</a:t>
              </a:r>
              <a:endParaRPr lang="en-US" sz="1200" b="1" i="1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0800000">
              <a:off x="7715272" y="1500180"/>
              <a:ext cx="285752" cy="214314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2285984" y="164305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i="1" dirty="0" smtClean="0">
                <a:solidFill>
                  <a:schemeClr val="bg1"/>
                </a:solidFill>
              </a:rPr>
              <a:t>Extensive inshore </a:t>
            </a:r>
            <a:br>
              <a:rPr lang="en-AU" sz="1200" b="1" i="1" dirty="0" smtClean="0">
                <a:solidFill>
                  <a:schemeClr val="bg1"/>
                </a:solidFill>
              </a:rPr>
            </a:br>
            <a:r>
              <a:rPr lang="en-AU" sz="1200" b="1" i="1" dirty="0" smtClean="0">
                <a:solidFill>
                  <a:schemeClr val="bg1"/>
                </a:solidFill>
              </a:rPr>
              <a:t>reef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2571736" y="1428742"/>
            <a:ext cx="214314" cy="71438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35375" y="2247900"/>
            <a:ext cx="3024188" cy="685800"/>
            <a:chOff x="2544" y="2016"/>
            <a:chExt cx="1296" cy="576"/>
          </a:xfrm>
        </p:grpSpPr>
        <p:sp>
          <p:nvSpPr>
            <p:cNvPr id="105483" name="AutoShape 11"/>
            <p:cNvSpPr>
              <a:spLocks/>
            </p:cNvSpPr>
            <p:nvPr/>
          </p:nvSpPr>
          <p:spPr bwMode="auto">
            <a:xfrm rot="16200000">
              <a:off x="2856" y="2088"/>
              <a:ext cx="336" cy="672"/>
            </a:xfrm>
            <a:prstGeom prst="rightBrace">
              <a:avLst>
                <a:gd name="adj1" fmla="val 9167"/>
                <a:gd name="adj2" fmla="val 50579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12"/>
            <p:cNvSpPr txBox="1">
              <a:spLocks noChangeArrowheads="1"/>
            </p:cNvSpPr>
            <p:nvPr/>
          </p:nvSpPr>
          <p:spPr bwMode="auto">
            <a:xfrm>
              <a:off x="2544" y="2016"/>
              <a:ext cx="1296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AU">
                  <a:latin typeface="Calibri" pitchFamily="34" charset="0"/>
                </a:rPr>
                <a:t>“Missing” size class</a:t>
              </a:r>
              <a:endParaRPr lang="en-US">
                <a:latin typeface="Calibri" pitchFamily="34" charset="0"/>
              </a:endParaRPr>
            </a:p>
          </p:txBody>
        </p:sp>
      </p:grpSp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87676" y="141685"/>
            <a:ext cx="4608513" cy="91797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AU" sz="2400" b="1">
                <a:latin typeface="Calibri" pitchFamily="34" charset="0"/>
              </a:rPr>
              <a:t>n = 112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AU" sz="2000" b="1">
                <a:latin typeface="Calibri" pitchFamily="34" charset="0"/>
              </a:rPr>
              <a:t>Relatively high recapture rate (~20%)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AU" sz="2000" b="1">
                <a:latin typeface="Calibri" pitchFamily="34" charset="0"/>
              </a:rPr>
              <a:t>Highest catch in summer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 (3)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Juvenile dispersal?</a:t>
            </a:r>
            <a:endParaRPr lang="en-US" sz="32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2" name="Picture 11" descr="BTS_to_Orphe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928676"/>
            <a:ext cx="4234485" cy="3143272"/>
          </a:xfrm>
          <a:prstGeom prst="rect">
            <a:avLst/>
          </a:prstGeom>
        </p:spPr>
      </p:pic>
      <p:pic>
        <p:nvPicPr>
          <p:cNvPr id="13" name="Picture 12" descr="BTS_to_ree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928676"/>
            <a:ext cx="4214842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lue-Highwa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178" y="0"/>
            <a:ext cx="7807225" cy="5143500"/>
          </a:xfrm>
          <a:prstGeom prst="rect">
            <a:avLst/>
          </a:prstGeom>
        </p:spPr>
      </p:pic>
      <p:pic>
        <p:nvPicPr>
          <p:cNvPr id="24" name="Picture 2" descr="http://farm4.static.flickr.com/3272/2794023088_52e31dcc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286130"/>
            <a:ext cx="912943" cy="571503"/>
          </a:xfrm>
          <a:prstGeom prst="rect">
            <a:avLst/>
          </a:prstGeom>
          <a:noFill/>
        </p:spPr>
      </p:pic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5" name="Picture 14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700891">
            <a:off x="2038449" y="1851280"/>
            <a:ext cx="866386" cy="279290"/>
          </a:xfrm>
          <a:prstGeom prst="rect">
            <a:avLst/>
          </a:prstGeom>
        </p:spPr>
      </p:pic>
      <p:pic>
        <p:nvPicPr>
          <p:cNvPr id="16" name="Picture 15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66053">
            <a:off x="6572158" y="3080455"/>
            <a:ext cx="2007899" cy="648167"/>
          </a:xfrm>
          <a:prstGeom prst="rect">
            <a:avLst/>
          </a:prstGeom>
        </p:spPr>
      </p:pic>
      <p:pic>
        <p:nvPicPr>
          <p:cNvPr id="17" name="Picture 16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6572264" y="642924"/>
            <a:ext cx="1714512" cy="600307"/>
          </a:xfrm>
          <a:prstGeom prst="rect">
            <a:avLst/>
          </a:prstGeom>
        </p:spPr>
      </p:pic>
      <p:pic>
        <p:nvPicPr>
          <p:cNvPr id="18" name="Picture 17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2571736" y="1500180"/>
            <a:ext cx="843884" cy="253864"/>
          </a:xfrm>
          <a:prstGeom prst="rect">
            <a:avLst/>
          </a:prstGeom>
        </p:spPr>
      </p:pic>
      <p:pic>
        <p:nvPicPr>
          <p:cNvPr id="19" name="Picture 18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51743">
            <a:off x="1808901" y="2272612"/>
            <a:ext cx="907583" cy="292571"/>
          </a:xfrm>
          <a:prstGeom prst="rect">
            <a:avLst/>
          </a:prstGeom>
        </p:spPr>
      </p:pic>
      <p:pic>
        <p:nvPicPr>
          <p:cNvPr id="20" name="Picture 19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609390">
            <a:off x="1092538" y="3470489"/>
            <a:ext cx="833695" cy="268752"/>
          </a:xfrm>
          <a:prstGeom prst="rect">
            <a:avLst/>
          </a:prstGeom>
        </p:spPr>
      </p:pic>
      <p:pic>
        <p:nvPicPr>
          <p:cNvPr id="21" name="Picture 20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66053">
            <a:off x="4142874" y="2437359"/>
            <a:ext cx="1513083" cy="488436"/>
          </a:xfrm>
          <a:prstGeom prst="rect">
            <a:avLst/>
          </a:prstGeom>
        </p:spPr>
      </p:pic>
      <p:pic>
        <p:nvPicPr>
          <p:cNvPr id="22" name="Picture 21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66053">
            <a:off x="1017554" y="2845842"/>
            <a:ext cx="1777733" cy="573867"/>
          </a:xfrm>
          <a:prstGeom prst="rect">
            <a:avLst/>
          </a:prstGeom>
        </p:spPr>
      </p:pic>
      <p:pic>
        <p:nvPicPr>
          <p:cNvPr id="23" name="Picture 22" descr="20019266_dki_images_outl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2214546" y="3571882"/>
            <a:ext cx="1758575" cy="710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250825" y="4786328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Aims        Methods          Results 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Discussion  &amp;  Conclusions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34154" name="Picture 10" descr="Mangrove_small_IMG_58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7" y="750081"/>
            <a:ext cx="2419383" cy="1178727"/>
          </a:xfrm>
          <a:prstGeom prst="rect">
            <a:avLst/>
          </a:prstGeom>
          <a:noFill/>
          <a:ln w="317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28596" y="714362"/>
            <a:ext cx="571504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Complex populations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AU" sz="2000" i="1" kern="0" dirty="0" smtClean="0">
                <a:solidFill>
                  <a:srgbClr val="DDDDDD"/>
                </a:solidFill>
                <a:latin typeface="Calibri" pitchFamily="34" charset="0"/>
              </a:rPr>
              <a:t>Population structuring, sample design . . .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TC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Es </a:t>
            </a: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ecologically significant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Wingdings" pitchFamily="2" charset="2"/>
              </a:rPr>
              <a:t> 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reef sharks significant effects on </a:t>
            </a:r>
            <a:r>
              <a:rPr lang="en-AU" sz="2000" kern="0" dirty="0" err="1" smtClean="0">
                <a:solidFill>
                  <a:srgbClr val="DDDDDD"/>
                </a:solidFill>
                <a:latin typeface="Calibri" pitchFamily="34" charset="0"/>
              </a:rPr>
              <a:t>TCEs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Coastal habitats </a:t>
            </a: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  <a:sym typeface="Wingdings" pitchFamily="2" charset="2"/>
              </a:rPr>
              <a:t>  </a:t>
            </a: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coral reefs?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fisheries and marine park</a:t>
            </a:r>
            <a:r>
              <a:rPr kumimoji="0" lang="en-AU" sz="2000" b="0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managers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. . .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Some reef sharks exposed to coastal fisheries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Cumulative pressures (habitat loss)</a:t>
            </a: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baseline="0" dirty="0" smtClean="0">
                <a:solidFill>
                  <a:srgbClr val="DDDDDD"/>
                </a:solidFill>
                <a:latin typeface="Calibri" pitchFamily="34" charset="0"/>
              </a:rPr>
              <a:t>Coastal management may </a:t>
            </a: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contribute to </a:t>
            </a:r>
            <a:r>
              <a:rPr lang="en-AU" sz="2000" kern="0" baseline="0" dirty="0" smtClean="0">
                <a:solidFill>
                  <a:srgbClr val="DDDDDD"/>
                </a:solidFill>
                <a:latin typeface="Calibri" pitchFamily="34" charset="0"/>
              </a:rPr>
              <a:t>reef shark protection offshore</a:t>
            </a: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200" b="0" i="0" u="none" strike="noStrike" kern="0" cap="none" spc="0" normalizeH="0" baseline="0" noProof="0" dirty="0" smtClean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b="0" i="0" u="none" strike="noStrike" kern="0" cap="none" spc="0" normalizeH="0" baseline="0" noProof="0" dirty="0" smtClean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76376" y="1"/>
            <a:ext cx="6697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What does this ‘mean’?</a:t>
            </a:r>
            <a:endParaRPr lang="en-US" sz="36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4" name="Picture 13" descr="Lemon_DSC084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7" y="3268271"/>
            <a:ext cx="2428891" cy="1366251"/>
          </a:xfrm>
          <a:prstGeom prst="rect">
            <a:avLst/>
          </a:prstGeom>
          <a:ln w="31750">
            <a:solidFill>
              <a:schemeClr val="accent1">
                <a:lumMod val="50000"/>
              </a:schemeClr>
            </a:solidFill>
          </a:ln>
        </p:spPr>
      </p:pic>
      <p:pic>
        <p:nvPicPr>
          <p:cNvPr id="13" name="Picture 12" descr="melanopter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00826" y="2035966"/>
            <a:ext cx="2428892" cy="1125149"/>
          </a:xfrm>
          <a:prstGeom prst="rect">
            <a:avLst/>
          </a:prstGeom>
          <a:ln w="31750">
            <a:solidFill>
              <a:schemeClr val="accent1">
                <a:lumMod val="50000"/>
              </a:schemeClr>
            </a:solidFill>
          </a:ln>
        </p:spPr>
      </p:pic>
      <p:pic>
        <p:nvPicPr>
          <p:cNvPr id="15" name="Picture 5" descr="F&amp;F Logo Powerpo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6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263" name="Rectangle 23"/>
          <p:cNvSpPr>
            <a:spLocks noChangeArrowheads="1"/>
          </p:cNvSpPr>
          <p:nvPr/>
        </p:nvSpPr>
        <p:spPr bwMode="auto">
          <a:xfrm>
            <a:off x="7572396" y="0"/>
            <a:ext cx="1571604" cy="5143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66976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>
                <a:solidFill>
                  <a:schemeClr val="bg1"/>
                </a:solidFill>
                <a:latin typeface="Tempus Sans ITC" pitchFamily="82" charset="0"/>
              </a:rPr>
              <a:t>Many thanks to . . . </a:t>
            </a:r>
            <a:endParaRPr lang="en-US" sz="32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323850" y="627460"/>
            <a:ext cx="6408738" cy="451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Funding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>
                <a:solidFill>
                  <a:srgbClr val="DDDDDD"/>
                </a:solidFill>
                <a:latin typeface="Calibri" pitchFamily="34" charset="0"/>
              </a:rPr>
              <a:t>Marine and Tropical Science Research Facility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>
                <a:solidFill>
                  <a:srgbClr val="DDDDDD"/>
                </a:solidFill>
                <a:latin typeface="Calibri" pitchFamily="34" charset="0"/>
              </a:rPr>
              <a:t>JCU – funding and scholarship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>
                <a:solidFill>
                  <a:srgbClr val="DDDDDD"/>
                </a:solidFill>
                <a:latin typeface="Calibri" pitchFamily="34" charset="0"/>
              </a:rPr>
              <a:t>GBRMPA science for management award</a:t>
            </a:r>
          </a:p>
          <a:p>
            <a:pPr marL="342900" indent="-342900">
              <a:spcBef>
                <a:spcPct val="20000"/>
              </a:spcBef>
            </a:pPr>
            <a:endParaRPr lang="en-AU" sz="1000" b="1" dirty="0">
              <a:solidFill>
                <a:srgbClr val="DDDDD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A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Data collection and support</a:t>
            </a:r>
            <a:endParaRPr lang="en-A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Fisheries observers and commercial fishers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Ms Sam Gibbs (JCU)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GBRMPA (SDC)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Seagrass folks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DEEDI</a:t>
            </a:r>
          </a:p>
          <a:p>
            <a:pPr marL="342900" indent="-342900">
              <a:spcBef>
                <a:spcPct val="20000"/>
              </a:spcBef>
            </a:pPr>
            <a:endParaRPr lang="en-AU" sz="2400" dirty="0">
              <a:solidFill>
                <a:srgbClr val="DDDDD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AU" sz="2400" dirty="0">
              <a:solidFill>
                <a:srgbClr val="DDDDDD"/>
              </a:solidFill>
              <a:latin typeface="Calibri" pitchFamily="34" charset="0"/>
            </a:endParaRPr>
          </a:p>
        </p:txBody>
      </p:sp>
      <p:pic>
        <p:nvPicPr>
          <p:cNvPr id="138260" name="Picture 20" descr="JCU_Logo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1643056"/>
            <a:ext cx="1335085" cy="669131"/>
          </a:xfrm>
          <a:prstGeom prst="rect">
            <a:avLst/>
          </a:prstGeom>
          <a:noFill/>
        </p:spPr>
      </p:pic>
      <p:pic>
        <p:nvPicPr>
          <p:cNvPr id="138264" name="Picture 24" descr="GBRMPA_stackedB&amp;Wai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710" y="2357436"/>
            <a:ext cx="1031853" cy="683419"/>
          </a:xfrm>
          <a:prstGeom prst="rect">
            <a:avLst/>
          </a:prstGeom>
          <a:noFill/>
        </p:spPr>
      </p:pic>
      <p:pic>
        <p:nvPicPr>
          <p:cNvPr id="138267" name="Picture 27" descr="rrrc_colour_stack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71" y="1006079"/>
            <a:ext cx="1058841" cy="631031"/>
          </a:xfrm>
          <a:prstGeom prst="rect">
            <a:avLst/>
          </a:prstGeom>
          <a:noFill/>
        </p:spPr>
      </p:pic>
      <p:pic>
        <p:nvPicPr>
          <p:cNvPr id="138268" name="Picture 28" descr="DEWHA-Inline-wrap-sm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71" y="141685"/>
            <a:ext cx="1247753" cy="754856"/>
          </a:xfrm>
          <a:prstGeom prst="rect">
            <a:avLst/>
          </a:prstGeom>
          <a:noFill/>
        </p:spPr>
      </p:pic>
      <p:pic>
        <p:nvPicPr>
          <p:cNvPr id="138277" name="Picture 37" descr="cffr_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86710" y="3219450"/>
            <a:ext cx="1109640" cy="748904"/>
          </a:xfrm>
          <a:prstGeom prst="rect">
            <a:avLst/>
          </a:prstGeom>
          <a:noFill/>
        </p:spPr>
      </p:pic>
      <p:pic>
        <p:nvPicPr>
          <p:cNvPr id="15" name="Picture 14" descr="SaveOurSeas_Wave_Logo-wave-above_-_Cop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929586" y="4071948"/>
            <a:ext cx="852528" cy="944653"/>
          </a:xfrm>
          <a:prstGeom prst="rect">
            <a:avLst/>
          </a:prstGeom>
        </p:spPr>
      </p:pic>
      <p:pic>
        <p:nvPicPr>
          <p:cNvPr id="14" name="Picture 5" descr="F&amp;F Logo Powerpoin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pic>
        <p:nvPicPr>
          <p:cNvPr id="152577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43306" y="3214692"/>
            <a:ext cx="3742872" cy="175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58" name="Picture 34" descr="DSC094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486"/>
            <a:ext cx="2430478" cy="1501379"/>
          </a:xfrm>
          <a:prstGeom prst="rect">
            <a:avLst/>
          </a:prstGeom>
          <a:noFill/>
        </p:spPr>
      </p:pic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1476376" y="1"/>
            <a:ext cx="6697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4000" b="1">
                <a:solidFill>
                  <a:schemeClr val="bg1"/>
                </a:solidFill>
                <a:latin typeface="Tempus Sans ITC" pitchFamily="82" charset="0"/>
              </a:rPr>
              <a:t>Thanks to the crew . . . </a:t>
            </a:r>
            <a:endParaRPr lang="en-US" sz="4000" b="1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54633" name="Picture 9" descr="DSC00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571486"/>
            <a:ext cx="1838356" cy="1235869"/>
          </a:xfrm>
          <a:prstGeom prst="rect">
            <a:avLst/>
          </a:prstGeom>
          <a:noFill/>
        </p:spPr>
      </p:pic>
      <p:pic>
        <p:nvPicPr>
          <p:cNvPr id="154634" name="Picture 10" descr="DSC000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2428874"/>
            <a:ext cx="1773235" cy="1357322"/>
          </a:xfrm>
          <a:prstGeom prst="rect">
            <a:avLst/>
          </a:prstGeom>
          <a:noFill/>
        </p:spPr>
      </p:pic>
      <p:pic>
        <p:nvPicPr>
          <p:cNvPr id="154635" name="Picture 11" descr="DSC000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4" y="2643188"/>
            <a:ext cx="2286016" cy="1579960"/>
          </a:xfrm>
          <a:prstGeom prst="rect">
            <a:avLst/>
          </a:prstGeom>
          <a:noFill/>
        </p:spPr>
      </p:pic>
      <p:pic>
        <p:nvPicPr>
          <p:cNvPr id="154638" name="Picture 14" descr="Andrewfishing 03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4942" y="1857370"/>
            <a:ext cx="1643074" cy="1000132"/>
          </a:xfrm>
          <a:prstGeom prst="rect">
            <a:avLst/>
          </a:prstGeom>
          <a:noFill/>
        </p:spPr>
      </p:pic>
      <p:pic>
        <p:nvPicPr>
          <p:cNvPr id="154636" name="Picture 12" descr="DSC0006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571486"/>
            <a:ext cx="1165235" cy="1463279"/>
          </a:xfrm>
          <a:prstGeom prst="rect">
            <a:avLst/>
          </a:prstGeom>
          <a:noFill/>
        </p:spPr>
      </p:pic>
      <p:pic>
        <p:nvPicPr>
          <p:cNvPr id="154642" name="Picture 18" descr="P408015cro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3900487"/>
            <a:ext cx="2487642" cy="1243013"/>
          </a:xfrm>
          <a:prstGeom prst="rect">
            <a:avLst/>
          </a:prstGeom>
          <a:noFill/>
        </p:spPr>
      </p:pic>
      <p:pic>
        <p:nvPicPr>
          <p:cNvPr id="154643" name="Picture 19" descr="IMG_978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6512" y="3733800"/>
            <a:ext cx="1055708" cy="1409700"/>
          </a:xfrm>
          <a:prstGeom prst="rect">
            <a:avLst/>
          </a:prstGeom>
          <a:noFill/>
        </p:spPr>
      </p:pic>
      <p:pic>
        <p:nvPicPr>
          <p:cNvPr id="154644" name="Picture 20" descr="IMG_977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8016" y="642924"/>
            <a:ext cx="1500198" cy="1893094"/>
          </a:xfrm>
          <a:prstGeom prst="rect">
            <a:avLst/>
          </a:prstGeom>
          <a:noFill/>
        </p:spPr>
      </p:pic>
      <p:pic>
        <p:nvPicPr>
          <p:cNvPr id="154645" name="Picture 21" descr="DSC0999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472" y="2786064"/>
            <a:ext cx="1479580" cy="1143008"/>
          </a:xfrm>
          <a:prstGeom prst="rect">
            <a:avLst/>
          </a:prstGeom>
          <a:noFill/>
        </p:spPr>
      </p:pic>
      <p:pic>
        <p:nvPicPr>
          <p:cNvPr id="154646" name="Picture 22" descr="Sally_DSC0958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86644" y="3571882"/>
            <a:ext cx="1047748" cy="1571618"/>
          </a:xfrm>
          <a:prstGeom prst="rect">
            <a:avLst/>
          </a:prstGeom>
          <a:noFill/>
        </p:spPr>
      </p:pic>
      <p:pic>
        <p:nvPicPr>
          <p:cNvPr id="154648" name="Picture 24" descr="PC0102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11638" y="3826669"/>
            <a:ext cx="2074874" cy="1316831"/>
          </a:xfrm>
          <a:prstGeom prst="rect">
            <a:avLst/>
          </a:prstGeom>
          <a:noFill/>
        </p:spPr>
      </p:pic>
      <p:pic>
        <p:nvPicPr>
          <p:cNvPr id="154649" name="Picture 25" descr="DSC0915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86050" y="1714494"/>
            <a:ext cx="1643074" cy="2055123"/>
          </a:xfrm>
          <a:prstGeom prst="rect">
            <a:avLst/>
          </a:prstGeom>
          <a:noFill/>
        </p:spPr>
      </p:pic>
      <p:pic>
        <p:nvPicPr>
          <p:cNvPr id="154651" name="Picture 27" descr="DSC0999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43702" y="0"/>
            <a:ext cx="1714512" cy="1235869"/>
          </a:xfrm>
          <a:prstGeom prst="rect">
            <a:avLst/>
          </a:prstGeom>
          <a:noFill/>
        </p:spPr>
      </p:pic>
      <p:pic>
        <p:nvPicPr>
          <p:cNvPr id="154637" name="Picture 13" descr="DSC0008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57686" y="1857370"/>
            <a:ext cx="904876" cy="1193006"/>
          </a:xfrm>
          <a:prstGeom prst="rect">
            <a:avLst/>
          </a:prstGeom>
          <a:noFill/>
        </p:spPr>
      </p:pic>
      <p:pic>
        <p:nvPicPr>
          <p:cNvPr id="154655" name="Picture 31" descr="DSC09581_crop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214546" y="571486"/>
            <a:ext cx="1020780" cy="1295400"/>
          </a:xfrm>
          <a:prstGeom prst="rect">
            <a:avLst/>
          </a:prstGeom>
          <a:noFill/>
        </p:spPr>
      </p:pic>
      <p:pic>
        <p:nvPicPr>
          <p:cNvPr id="154656" name="Picture 32" descr="PA15012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643042" y="2786064"/>
            <a:ext cx="1457325" cy="1458515"/>
          </a:xfrm>
          <a:prstGeom prst="rect">
            <a:avLst/>
          </a:prstGeom>
          <a:noFill/>
        </p:spPr>
      </p:pic>
      <p:pic>
        <p:nvPicPr>
          <p:cNvPr id="154640" name="Picture 16" descr="DSC0000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71472" y="1643056"/>
            <a:ext cx="2271742" cy="1176338"/>
          </a:xfrm>
          <a:prstGeom prst="rect">
            <a:avLst/>
          </a:prstGeom>
          <a:noFill/>
        </p:spPr>
      </p:pic>
      <p:pic>
        <p:nvPicPr>
          <p:cNvPr id="154660" name="Picture 36" descr="DSC09399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000364" y="3598069"/>
            <a:ext cx="1247786" cy="1545431"/>
          </a:xfrm>
          <a:prstGeom prst="rect">
            <a:avLst/>
          </a:prstGeom>
          <a:noFill/>
        </p:spPr>
      </p:pic>
      <p:pic>
        <p:nvPicPr>
          <p:cNvPr id="23" name="Picture 5" descr="F&amp;F Logo Powerpoint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20" y="1214428"/>
            <a:ext cx="5572164" cy="2286016"/>
          </a:xfrm>
        </p:spPr>
        <p:txBody>
          <a:bodyPr/>
          <a:lstStyle/>
          <a:p>
            <a:pPr lvl="1">
              <a:buNone/>
            </a:pPr>
            <a:r>
              <a:rPr lang="en-AU" sz="7200" dirty="0" smtClean="0">
                <a:solidFill>
                  <a:srgbClr val="FF9900"/>
                </a:solidFill>
                <a:latin typeface="Papyrus" pitchFamily="66" charset="0"/>
              </a:rPr>
              <a:t>Questions?</a:t>
            </a:r>
          </a:p>
          <a:p>
            <a:pPr lvl="1">
              <a:buNone/>
            </a:pP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  <a:p>
            <a:pPr lvl="1">
              <a:buNone/>
            </a:pPr>
            <a:r>
              <a:rPr lang="en-AU" sz="2000" dirty="0" err="1" smtClean="0">
                <a:solidFill>
                  <a:srgbClr val="DDDDDD"/>
                </a:solidFill>
                <a:latin typeface="Calibri" pitchFamily="34" charset="0"/>
              </a:rPr>
              <a:t>andrew.chin@jcu.edu.au</a:t>
            </a: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3619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197" name="Text Box 5"/>
          <p:cNvSpPr txBox="1">
            <a:spLocks noChangeArrowheads="1"/>
          </p:cNvSpPr>
          <p:nvPr/>
        </p:nvSpPr>
        <p:spPr bwMode="auto">
          <a:xfrm>
            <a:off x="214282" y="4743390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Aims        Methods          Results 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Discussion  &amp;  Conclusions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8"/>
            <a:ext cx="820712" cy="456009"/>
          </a:xfrm>
          <a:prstGeom prst="rect">
            <a:avLst/>
          </a:prstGeom>
          <a:noFill/>
        </p:spPr>
      </p:pic>
      <p:pic>
        <p:nvPicPr>
          <p:cNvPr id="13" name="Picture 12" descr="CSTFA Logo (col)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3286130"/>
            <a:ext cx="1467506" cy="714380"/>
          </a:xfrm>
          <a:prstGeom prst="rect">
            <a:avLst/>
          </a:prstGeom>
        </p:spPr>
      </p:pic>
      <p:pic>
        <p:nvPicPr>
          <p:cNvPr id="14" name="Picture 13" descr="JCU_Logo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14546" y="3286130"/>
            <a:ext cx="1357131" cy="714380"/>
          </a:xfrm>
          <a:prstGeom prst="rect">
            <a:avLst/>
          </a:prstGeom>
        </p:spPr>
      </p:pic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" name="Picture 15" descr="Southwind_IMG_77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928676"/>
            <a:ext cx="2330397" cy="349559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20" y="857238"/>
            <a:ext cx="5429288" cy="3857652"/>
          </a:xfrm>
        </p:spPr>
        <p:txBody>
          <a:bodyPr/>
          <a:lstStyle/>
          <a:p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Exposure VS adaptive capacity</a:t>
            </a:r>
          </a:p>
          <a:p>
            <a:pPr lvl="1"/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Exposure is ‘bad’, flexibility is ‘good’</a:t>
            </a:r>
          </a:p>
          <a:p>
            <a:pPr lvl="1"/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The ‘balance’ depends on the interaction – how species use </a:t>
            </a:r>
            <a:r>
              <a:rPr lang="en-AU" sz="2000" dirty="0" err="1" smtClean="0">
                <a:solidFill>
                  <a:srgbClr val="DDDDDD"/>
                </a:solidFill>
                <a:latin typeface="Calibri" pitchFamily="34" charset="0"/>
              </a:rPr>
              <a:t>NREs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(dependence, roles, synergistic effects etc . . .) </a:t>
            </a:r>
          </a:p>
          <a:p>
            <a:pPr lvl="1">
              <a:buNone/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	</a:t>
            </a:r>
            <a:r>
              <a:rPr lang="en-AU" sz="1600" dirty="0" smtClean="0">
                <a:solidFill>
                  <a:srgbClr val="DDDDDD"/>
                </a:solidFill>
                <a:latin typeface="Calibri" pitchFamily="34" charset="0"/>
              </a:rPr>
              <a:t> . . . </a:t>
            </a:r>
            <a:r>
              <a:rPr lang="en-AU" sz="1600" i="1" dirty="0" smtClean="0">
                <a:solidFill>
                  <a:srgbClr val="DDDDDD"/>
                </a:solidFill>
                <a:latin typeface="Calibri" pitchFamily="34" charset="0"/>
              </a:rPr>
              <a:t>which is why habitat use matters (and the reason for thesis chapters 4 and 5!)</a:t>
            </a:r>
          </a:p>
          <a:p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Explore habitat use and connectivity</a:t>
            </a:r>
          </a:p>
          <a:p>
            <a:pPr lvl="1"/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tagging and telemetry</a:t>
            </a:r>
          </a:p>
          <a:p>
            <a:pPr lvl="1"/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population structure, diet</a:t>
            </a:r>
            <a:endParaRPr lang="en-AU" sz="1600" i="1" dirty="0" smtClean="0">
              <a:solidFill>
                <a:srgbClr val="DDDDDD"/>
              </a:solidFill>
              <a:latin typeface="Calibri" pitchFamily="34" charset="0"/>
            </a:endParaRPr>
          </a:p>
          <a:p>
            <a:pPr lvl="1">
              <a:buNone/>
            </a:pP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3619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197" name="Text Box 5"/>
          <p:cNvSpPr txBox="1">
            <a:spLocks noChangeArrowheads="1"/>
          </p:cNvSpPr>
          <p:nvPr/>
        </p:nvSpPr>
        <p:spPr bwMode="auto">
          <a:xfrm>
            <a:off x="214282" y="4743390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>
                <a:solidFill>
                  <a:srgbClr val="FF9900"/>
                </a:solidFill>
                <a:latin typeface="Calibri" pitchFamily="34" charset="0"/>
              </a:rPr>
              <a:t>Introduction        Aims        Methods          Results         </a:t>
            </a: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Discussion  &amp;  Conclusions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6697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4000" b="1" dirty="0" smtClean="0">
                <a:solidFill>
                  <a:schemeClr val="bg1"/>
                </a:solidFill>
                <a:latin typeface="Tempus Sans ITC" pitchFamily="82" charset="0"/>
              </a:rPr>
              <a:t>Where to next?</a:t>
            </a:r>
            <a:endParaRPr lang="en-US" sz="40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1" name="Picture 10" descr="release_Andrewfishing 219_small_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7" y="785800"/>
            <a:ext cx="2560279" cy="1667209"/>
          </a:xfrm>
          <a:prstGeom prst="rect">
            <a:avLst/>
          </a:prstGeom>
          <a:ln w="31750">
            <a:solidFill>
              <a:schemeClr val="accent1">
                <a:lumMod val="50000"/>
              </a:schemeClr>
            </a:solidFill>
          </a:ln>
        </p:spPr>
      </p:pic>
      <p:pic>
        <p:nvPicPr>
          <p:cNvPr id="12" name="Picture 11" descr="BTS_inject_tag_Andrewfishing 188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2678907"/>
            <a:ext cx="2571767" cy="1755000"/>
          </a:xfrm>
          <a:prstGeom prst="rect">
            <a:avLst/>
          </a:prstGeom>
          <a:ln w="31750">
            <a:solidFill>
              <a:schemeClr val="accent1">
                <a:lumMod val="50000"/>
              </a:schemeClr>
            </a:solidFill>
          </a:ln>
        </p:spPr>
      </p:pic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 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87676" y="141685"/>
            <a:ext cx="4608513" cy="91797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AU" sz="2400" b="1" dirty="0" err="1">
                <a:latin typeface="Calibri" pitchFamily="34" charset="0"/>
              </a:rPr>
              <a:t>n</a:t>
            </a:r>
            <a:r>
              <a:rPr lang="en-AU" sz="2400" b="1" dirty="0">
                <a:latin typeface="Calibri" pitchFamily="34" charset="0"/>
              </a:rPr>
              <a:t> = 112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AU" sz="2000" b="1" dirty="0">
                <a:latin typeface="Calibri" pitchFamily="34" charset="0"/>
              </a:rPr>
              <a:t>Relatively high recapture rate (~20%)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AU" sz="2000" b="1" dirty="0">
                <a:latin typeface="Calibri" pitchFamily="34" charset="0"/>
              </a:rPr>
              <a:t>Highest catch in summer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524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Results summary</a:t>
            </a:r>
            <a:endParaRPr lang="en-US" sz="3200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85720" y="785800"/>
            <a:ext cx="4429156" cy="162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Variable occurrence in </a:t>
            </a:r>
            <a:r>
              <a:rPr lang="en-AU" sz="2000" kern="0" dirty="0" err="1" smtClean="0">
                <a:solidFill>
                  <a:srgbClr val="DDDDDD"/>
                </a:solidFill>
                <a:latin typeface="Calibri" pitchFamily="34" charset="0"/>
              </a:rPr>
              <a:t>TCEs</a:t>
            </a:r>
            <a:endParaRPr lang="en-AU" sz="2000" kern="0" dirty="0" smtClean="0">
              <a:solidFill>
                <a:srgbClr val="DDDDDD"/>
              </a:solidFill>
              <a:latin typeface="Calibri" pitchFamily="34" charset="0"/>
            </a:endParaRPr>
          </a:p>
          <a:p>
            <a:pPr marL="627063" lvl="1" indent="-2667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i="1" kern="0" dirty="0" smtClean="0">
                <a:solidFill>
                  <a:srgbClr val="DDDDDD"/>
                </a:solidFill>
                <a:latin typeface="Calibri" pitchFamily="34" charset="0"/>
              </a:rPr>
              <a:t>Four reef sharks often found in </a:t>
            </a:r>
            <a:r>
              <a:rPr lang="en-AU" i="1" kern="0" dirty="0" err="1" smtClean="0">
                <a:solidFill>
                  <a:srgbClr val="DDDDDD"/>
                </a:solidFill>
                <a:latin typeface="Calibri" pitchFamily="34" charset="0"/>
              </a:rPr>
              <a:t>TCEs</a:t>
            </a:r>
            <a:endParaRPr lang="en-AU" i="1" kern="0" dirty="0" smtClean="0">
              <a:solidFill>
                <a:srgbClr val="DDDDDD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Favour inshore reefs, mangroves and shallow shore habitats </a:t>
            </a:r>
          </a:p>
        </p:txBody>
      </p:sp>
      <p:pic>
        <p:nvPicPr>
          <p:cNvPr id="206850" name="Picture 2" descr="http://farm4.static.flickr.com/3272/2794023088_52e31dcc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571750"/>
            <a:ext cx="2967073" cy="1857388"/>
          </a:xfrm>
          <a:prstGeom prst="rect">
            <a:avLst/>
          </a:prstGeom>
          <a:noFill/>
        </p:spPr>
      </p:pic>
      <p:pic>
        <p:nvPicPr>
          <p:cNvPr id="13" name="Picture 12" descr="20019266_dki_images_outline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66053">
            <a:off x="3372287" y="3765221"/>
            <a:ext cx="1500699" cy="484439"/>
          </a:xfrm>
          <a:prstGeom prst="rect">
            <a:avLst/>
          </a:prstGeom>
        </p:spPr>
      </p:pic>
      <p:pic>
        <p:nvPicPr>
          <p:cNvPr id="14" name="Picture 13" descr="20019266_dki_images_outline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66053">
            <a:off x="4801047" y="3765221"/>
            <a:ext cx="1500699" cy="484439"/>
          </a:xfrm>
          <a:prstGeom prst="rect">
            <a:avLst/>
          </a:prstGeom>
        </p:spPr>
      </p:pic>
      <p:pic>
        <p:nvPicPr>
          <p:cNvPr id="16" name="Picture 15" descr="20019266_dki_images_outline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66053">
            <a:off x="6229807" y="3765221"/>
            <a:ext cx="1500699" cy="484439"/>
          </a:xfrm>
          <a:prstGeom prst="rect">
            <a:avLst/>
          </a:prstGeom>
        </p:spPr>
      </p:pic>
      <p:pic>
        <p:nvPicPr>
          <p:cNvPr id="17" name="Picture 16" descr="20019266_dki_images_outline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66053">
            <a:off x="7628566" y="3765221"/>
            <a:ext cx="1500699" cy="484439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500530" y="785800"/>
            <a:ext cx="464347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For blacktip reef sharks in coastal habitats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Intertidal flats associated with inshore reefs and mangrove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Highly structured population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Females and </a:t>
            </a:r>
            <a:r>
              <a:rPr lang="en-AU" sz="2000" kern="0" dirty="0" err="1" smtClean="0">
                <a:solidFill>
                  <a:srgbClr val="DDDDDD"/>
                </a:solidFill>
                <a:latin typeface="Calibri" pitchFamily="34" charset="0"/>
              </a:rPr>
              <a:t>juvs</a:t>
            </a: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. highly resident and highly site attached</a:t>
            </a:r>
            <a:endParaRPr lang="en-AU" sz="2000" kern="0" dirty="0">
              <a:solidFill>
                <a:srgbClr val="DDDDDD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AU" sz="2000" kern="0" dirty="0" smtClean="0">
                <a:solidFill>
                  <a:srgbClr val="DDDDDD"/>
                </a:solidFill>
                <a:latin typeface="Calibri" pitchFamily="34" charset="0"/>
              </a:rPr>
              <a:t>Juveniles  then disperse</a:t>
            </a:r>
            <a:endParaRPr lang="en-AU" sz="2000" kern="0" noProof="0" dirty="0" smtClean="0">
              <a:solidFill>
                <a:srgbClr val="DDDDDD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89385"/>
            <a:ext cx="5746761" cy="97274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AU" sz="2800" dirty="0">
                <a:solidFill>
                  <a:srgbClr val="DDDDDD"/>
                </a:solidFill>
                <a:latin typeface="Calibri" pitchFamily="34" charset="0"/>
              </a:rPr>
              <a:t>27 ‘pinging’ individuals</a:t>
            </a:r>
          </a:p>
          <a:p>
            <a:pPr>
              <a:lnSpc>
                <a:spcPct val="80000"/>
              </a:lnSpc>
            </a:pPr>
            <a:r>
              <a:rPr lang="en-AU" sz="2800" dirty="0">
                <a:solidFill>
                  <a:srgbClr val="DDDDDD"/>
                </a:solidFill>
                <a:latin typeface="Calibri" pitchFamily="34" charset="0"/>
              </a:rPr>
              <a:t>Deployment times up </a:t>
            </a:r>
            <a:r>
              <a:rPr lang="en-AU" sz="2800" dirty="0" smtClean="0">
                <a:solidFill>
                  <a:srgbClr val="DDDDDD"/>
                </a:solidFill>
                <a:latin typeface="Calibri" pitchFamily="34" charset="0"/>
              </a:rPr>
              <a:t>to 2.3 years</a:t>
            </a:r>
            <a:endParaRPr lang="en-AU" sz="2800" dirty="0">
              <a:solidFill>
                <a:srgbClr val="DDDDDD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endParaRPr lang="en-AU" sz="2800" b="1" dirty="0"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6697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4000" b="1">
                <a:solidFill>
                  <a:schemeClr val="bg1"/>
                </a:solidFill>
                <a:latin typeface="Tempus Sans ITC" pitchFamily="82" charset="0"/>
              </a:rPr>
              <a:t>Results - Acoustic telemetry</a:t>
            </a:r>
            <a:endParaRPr lang="en-US" sz="4000" b="1">
              <a:solidFill>
                <a:schemeClr val="bg1"/>
              </a:solidFill>
              <a:latin typeface="Tempus Sans ITC" pitchFamily="82" charset="0"/>
            </a:endParaRPr>
          </a:p>
        </p:txBody>
      </p:sp>
      <p:graphicFrame>
        <p:nvGraphicFramePr>
          <p:cNvPr id="123962" name="Group 58"/>
          <p:cNvGraphicFramePr>
            <a:graphicFrameLocks noGrp="1"/>
          </p:cNvGraphicFramePr>
          <p:nvPr/>
        </p:nvGraphicFramePr>
        <p:xfrm>
          <a:off x="3857620" y="2071684"/>
          <a:ext cx="4786345" cy="2321720"/>
        </p:xfrm>
        <a:graphic>
          <a:graphicData uri="http://schemas.openxmlformats.org/drawingml/2006/table">
            <a:tbl>
              <a:tblPr/>
              <a:tblGrid>
                <a:gridCol w="1071570"/>
                <a:gridCol w="1714512"/>
                <a:gridCol w="2000263"/>
              </a:tblGrid>
              <a:tr h="772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Juvenile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(695mm – 900mm)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Adult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(1000mm – 1500mm)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Male</a:t>
                      </a:r>
                    </a:p>
                  </a:txBody>
                  <a:tcPr marT="34290" marB="3429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90000" marR="90000" marT="35100" marB="351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35100" marB="351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Female</a:t>
                      </a:r>
                    </a:p>
                  </a:txBody>
                  <a:tcPr marT="34290" marB="3429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35100" marB="351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35100" marB="351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5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rap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1982387"/>
            <a:ext cx="2553908" cy="1178727"/>
          </a:xfrm>
          <a:prstGeom prst="rect">
            <a:avLst/>
          </a:prstGeom>
        </p:spPr>
      </p:pic>
      <p:sp>
        <p:nvSpPr>
          <p:cNvPr id="113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20" y="750081"/>
            <a:ext cx="6143668" cy="192882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Catch data 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Which reef sharks occur in </a:t>
            </a:r>
            <a:r>
              <a:rPr lang="en-AU" sz="200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coastal fishery</a:t>
            </a:r>
            <a:endParaRPr lang="en-AU" sz="2000" dirty="0" smtClean="0">
              <a:solidFill>
                <a:srgbClr val="DDDDDD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Categorise catch </a:t>
            </a:r>
            <a:r>
              <a:rPr lang="en-AU" sz="2400" dirty="0" err="1" smtClean="0">
                <a:solidFill>
                  <a:srgbClr val="DDDDDD"/>
                </a:solidFill>
                <a:latin typeface="Calibri" pitchFamily="34" charset="0"/>
              </a:rPr>
              <a:t>vs</a:t>
            </a: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 habitats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Spatial data to categorise habitats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Catch per habitat plotted (0/1)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FF9900"/>
                </a:solidFill>
                <a:latin typeface="Calibri" pitchFamily="34" charset="0"/>
              </a:rPr>
              <a:t>SIX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</a:t>
            </a:r>
            <a:r>
              <a:rPr lang="en-AU" sz="2000" i="1" dirty="0" smtClean="0">
                <a:solidFill>
                  <a:srgbClr val="DDDDDD"/>
                </a:solidFill>
                <a:latin typeface="Calibri" pitchFamily="34" charset="0"/>
              </a:rPr>
              <a:t>in situ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</a:t>
            </a:r>
            <a:r>
              <a:rPr lang="en-AU" sz="2000" dirty="0" smtClean="0">
                <a:solidFill>
                  <a:srgbClr val="FF9900"/>
                </a:solidFill>
                <a:latin typeface="Calibri" pitchFamily="34" charset="0"/>
              </a:rPr>
              <a:t>habitat categories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,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and </a:t>
            </a:r>
            <a:r>
              <a:rPr lang="en-AU" sz="2000" i="1" dirty="0" smtClean="0">
                <a:solidFill>
                  <a:srgbClr val="DDDDDD"/>
                </a:solidFill>
                <a:latin typeface="Calibri" pitchFamily="34" charset="0"/>
              </a:rPr>
              <a:t>proximity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to </a:t>
            </a:r>
            <a:r>
              <a:rPr lang="en-AU" sz="2000" dirty="0" smtClean="0">
                <a:solidFill>
                  <a:srgbClr val="00CC00"/>
                </a:solidFill>
                <a:latin typeface="Calibri" pitchFamily="34" charset="0"/>
              </a:rPr>
              <a:t>THREE </a:t>
            </a:r>
            <a:br>
              <a:rPr lang="en-AU" sz="2000" dirty="0" smtClean="0">
                <a:solidFill>
                  <a:srgbClr val="00CC00"/>
                </a:solidFill>
                <a:latin typeface="Calibri" pitchFamily="34" charset="0"/>
              </a:rPr>
            </a:br>
            <a:r>
              <a:rPr lang="en-AU" sz="2000" dirty="0" smtClean="0">
                <a:solidFill>
                  <a:srgbClr val="00CC00"/>
                </a:solidFill>
                <a:latin typeface="Calibri" pitchFamily="34" charset="0"/>
              </a:rPr>
              <a:t>biological features</a:t>
            </a:r>
            <a:endParaRPr lang="en-AU" sz="1800" dirty="0" smtClean="0">
              <a:solidFill>
                <a:srgbClr val="00CC00"/>
              </a:solidFill>
              <a:latin typeface="Calibri" pitchFamily="34" charset="0"/>
            </a:endParaRPr>
          </a:p>
        </p:txBody>
      </p:sp>
      <p:pic>
        <p:nvPicPr>
          <p:cNvPr id="113667" name="Picture 3" descr="F&amp;F Logo Powerpoi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86916"/>
            <a:ext cx="1079500" cy="456009"/>
          </a:xfrm>
          <a:prstGeom prst="rect">
            <a:avLst/>
          </a:prstGeom>
          <a:noFill/>
        </p:spPr>
      </p:pic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072330" y="3482584"/>
            <a:ext cx="1357322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Seagrass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2330" y="4286262"/>
            <a:ext cx="1357322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Mangrove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72330" y="3911212"/>
            <a:ext cx="114300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Reef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72330" y="803659"/>
            <a:ext cx="1643074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River/estuary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72330" y="2089543"/>
            <a:ext cx="1643074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Open (mud)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2330" y="2571750"/>
            <a:ext cx="1500198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Open (sand)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72330" y="1232287"/>
            <a:ext cx="1500198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Shore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72330" y="3000378"/>
            <a:ext cx="1643074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Open (rocky)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330" y="1660915"/>
            <a:ext cx="1357322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Reef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285853" y="86917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200" b="1" dirty="0" smtClean="0">
                <a:solidFill>
                  <a:srgbClr val="FF9900"/>
                </a:solidFill>
                <a:latin typeface="Tempus Sans ITC" pitchFamily="82" charset="0"/>
              </a:rPr>
              <a:t>Methods 1+2</a:t>
            </a:r>
            <a:r>
              <a:rPr lang="en-AU" sz="3200" b="1" dirty="0" smtClean="0">
                <a:solidFill>
                  <a:schemeClr val="bg1"/>
                </a:solidFill>
                <a:latin typeface="Tempus Sans ITC" pitchFamily="82" charset="0"/>
              </a:rPr>
              <a:t>: Identifying catch and habitats</a:t>
            </a:r>
            <a:endParaRPr lang="en-US" sz="32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20" y="3375428"/>
            <a:ext cx="60007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   Logistic Regression Generalised Linear  </a:t>
            </a:r>
            <a:b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     Models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-   which habitats and locations are best chances  of </a:t>
            </a:r>
            <a:b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     encountering reef sharks?</a:t>
            </a:r>
            <a:endParaRPr lang="en-AU" sz="2400" dirty="0" smtClean="0">
              <a:solidFill>
                <a:srgbClr val="DDDDDD"/>
              </a:solidFill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build="p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28728" y="160718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800" b="1" dirty="0" smtClean="0">
                <a:solidFill>
                  <a:srgbClr val="FF9900"/>
                </a:solidFill>
                <a:latin typeface="Tempus Sans ITC" pitchFamily="82" charset="0"/>
              </a:rPr>
              <a:t>Results (1): 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Reef sharks in the coastal fishery</a:t>
            </a:r>
            <a:endParaRPr lang="en-US" sz="28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1500166" y="910798"/>
          <a:ext cx="7215206" cy="4071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9" descr="BTS_small_Andrewfishing 2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3286130"/>
            <a:ext cx="2162514" cy="1331829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893221"/>
            <a:ext cx="2740770" cy="9644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812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2000246"/>
            <a:ext cx="2211036" cy="656798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1812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1821651"/>
            <a:ext cx="1807330" cy="803678"/>
          </a:xfrm>
          <a:prstGeom prst="rect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1812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785800"/>
            <a:ext cx="3071834" cy="978833"/>
          </a:xfrm>
          <a:prstGeom prst="rect">
            <a:avLst/>
          </a:prstGeom>
          <a:noFill/>
          <a:ln w="19050">
            <a:solidFill>
              <a:schemeClr val="accent5">
                <a:lumMod val="9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7" name="Picture 16" descr="lemon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15206" y="857238"/>
            <a:ext cx="1681497" cy="964413"/>
          </a:xfrm>
          <a:prstGeom prst="rect">
            <a:avLst/>
          </a:prstGeom>
          <a:ln w="19050">
            <a:solidFill>
              <a:schemeClr val="accent1">
                <a:lumMod val="90000"/>
              </a:schemeClr>
            </a:solidFill>
          </a:ln>
        </p:spPr>
      </p:pic>
      <p:pic>
        <p:nvPicPr>
          <p:cNvPr id="14" name="Picture 5" descr="F&amp;F Logo Powerpoin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14284" y="750081"/>
          <a:ext cx="8929717" cy="3232571"/>
        </p:xfrm>
        <a:graphic>
          <a:graphicData uri="http://schemas.openxmlformats.org/drawingml/2006/table">
            <a:tbl>
              <a:tblPr/>
              <a:tblGrid>
                <a:gridCol w="1276155"/>
                <a:gridCol w="1276155"/>
                <a:gridCol w="1276155"/>
                <a:gridCol w="1275313"/>
                <a:gridCol w="1275313"/>
                <a:gridCol w="1275313"/>
                <a:gridCol w="1275313"/>
              </a:tblGrid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 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empus Sans ITC" pitchFamily="82" charset="0"/>
                          <a:ea typeface="SimSun"/>
                          <a:cs typeface="Arial"/>
                        </a:rPr>
                        <a:t>Habitat type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Tempus Sans ITC" pitchFamily="82" charset="0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empus Sans ITC" pitchFamily="82" charset="0"/>
                          <a:ea typeface="SimSun"/>
                          <a:cs typeface="Arial"/>
                        </a:rPr>
                        <a:t>% catch per habitat type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Tempus Sans ITC" pitchFamily="82" charset="0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Calibri"/>
                          <a:ea typeface="SimSun"/>
                          <a:cs typeface="Arial"/>
                        </a:rPr>
                        <a:t>Estuarine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latin typeface="Calibri"/>
                          <a:ea typeface="SimSun"/>
                          <a:cs typeface="Arial"/>
                        </a:rPr>
                        <a:t>25</a:t>
                      </a:r>
                      <a:endParaRPr lang="en-US" sz="1400" dirty="0">
                        <a:solidFill>
                          <a:srgbClr val="FFFF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  <a:cs typeface="Arial"/>
                        </a:rPr>
                        <a:t>Shore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  <a:cs typeface="Arial"/>
                        </a:rPr>
                        <a:t>93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  <a:cs typeface="Arial"/>
                        </a:rPr>
                        <a:t>75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  <a:cs typeface="Arial"/>
                        </a:rPr>
                        <a:t>14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  <a:cs typeface="Arial"/>
                        </a:rPr>
                        <a:t>67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F0"/>
                          </a:solidFill>
                          <a:latin typeface="Calibri"/>
                          <a:ea typeface="SimSun"/>
                          <a:cs typeface="Arial"/>
                        </a:rPr>
                        <a:t>Inshore reef</a:t>
                      </a:r>
                      <a:endParaRPr lang="en-US" sz="1400" b="1" dirty="0">
                        <a:solidFill>
                          <a:srgbClr val="00B0F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B0F0"/>
                          </a:solidFill>
                          <a:latin typeface="Calibri"/>
                          <a:ea typeface="SimSun"/>
                          <a:cs typeface="Arial"/>
                        </a:rPr>
                        <a:t>7</a:t>
                      </a:r>
                      <a:endParaRPr lang="en-US" sz="1400" dirty="0">
                        <a:solidFill>
                          <a:srgbClr val="00B0F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F0"/>
                          </a:solidFill>
                          <a:latin typeface="Calibri"/>
                          <a:ea typeface="SimSun"/>
                          <a:cs typeface="Arial"/>
                        </a:rPr>
                        <a:t>100</a:t>
                      </a:r>
                      <a:endParaRPr lang="en-US" sz="1400" b="1" dirty="0">
                        <a:solidFill>
                          <a:srgbClr val="00B0F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F0"/>
                          </a:solidFill>
                          <a:latin typeface="Calibri"/>
                          <a:ea typeface="SimSun"/>
                          <a:cs typeface="Arial"/>
                        </a:rPr>
                        <a:t>100</a:t>
                      </a:r>
                      <a:endParaRPr lang="en-US" sz="1400" b="1" dirty="0">
                        <a:solidFill>
                          <a:srgbClr val="00B0F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CC00"/>
                          </a:solidFill>
                          <a:latin typeface="Calibri"/>
                          <a:ea typeface="SimSun"/>
                          <a:cs typeface="Arial"/>
                        </a:rPr>
                        <a:t>Muddy open</a:t>
                      </a:r>
                      <a:endParaRPr lang="en-US" sz="1400" b="1" dirty="0">
                        <a:solidFill>
                          <a:srgbClr val="00CC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CC00"/>
                          </a:solidFill>
                          <a:latin typeface="Calibri"/>
                          <a:ea typeface="SimSun"/>
                          <a:cs typeface="Arial"/>
                        </a:rPr>
                        <a:t>86</a:t>
                      </a:r>
                      <a:endParaRPr lang="en-US" sz="1400" b="1" dirty="0">
                        <a:solidFill>
                          <a:srgbClr val="00CC0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33</a:t>
                      </a:r>
                      <a:endParaRPr lang="en-US" sz="1400" b="1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Sandy open</a:t>
                      </a:r>
                      <a:endParaRPr lang="en-US" sz="14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Rocky open</a:t>
                      </a:r>
                      <a:endParaRPr lang="en-US" sz="14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bg1">
                            <a:lumMod val="85000"/>
                          </a:schemeClr>
                        </a:solidFill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empus Sans ITC" pitchFamily="82" charset="0"/>
                          <a:ea typeface="SimSun"/>
                          <a:cs typeface="Arial"/>
                        </a:rPr>
                        <a:t>% of catch with proximity to </a:t>
                      </a:r>
                      <a:r>
                        <a:rPr lang="en-US" sz="1400" b="1" dirty="0">
                          <a:solidFill>
                            <a:srgbClr val="FF9900"/>
                          </a:solidFill>
                          <a:latin typeface="Tempus Sans ITC" pitchFamily="82" charset="0"/>
                          <a:ea typeface="SimSun"/>
                          <a:cs typeface="Arial"/>
                        </a:rPr>
                        <a:t>an inshore coral reef</a:t>
                      </a:r>
                      <a:endParaRPr lang="en-US" sz="1400" b="1" dirty="0">
                        <a:solidFill>
                          <a:srgbClr val="FF9900"/>
                        </a:solidFill>
                        <a:latin typeface="Tempus Sans ITC" pitchFamily="82" charset="0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empus Sans ITC" pitchFamily="82" charset="0"/>
                          <a:ea typeface="SimSun"/>
                          <a:cs typeface="Arial"/>
                        </a:rPr>
                        <a:t>Inshore reef within 2 km</a:t>
                      </a:r>
                      <a:endParaRPr lang="en-US" sz="1400" dirty="0">
                        <a:solidFill>
                          <a:schemeClr val="bg1"/>
                        </a:solidFill>
                        <a:latin typeface="Tempus Sans ITC" pitchFamily="82" charset="0"/>
                        <a:ea typeface="SimSu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98</a:t>
                      </a:r>
                      <a:endParaRPr lang="en-US" sz="1400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75</a:t>
                      </a:r>
                      <a:endParaRPr lang="en-US" sz="1400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  <a:cs typeface="Arial"/>
                        </a:rPr>
                        <a:t>25</a:t>
                      </a:r>
                      <a:endParaRPr lang="en-US" sz="14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100</a:t>
                      </a:r>
                      <a:endParaRPr lang="en-US" sz="1400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66</a:t>
                      </a:r>
                      <a:endParaRPr lang="en-US" sz="1400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2D050"/>
                          </a:solidFill>
                          <a:latin typeface="Calibri"/>
                          <a:ea typeface="SimSun"/>
                          <a:cs typeface="Arial"/>
                        </a:rPr>
                        <a:t>100</a:t>
                      </a:r>
                      <a:endParaRPr lang="en-US" sz="1400" dirty="0">
                        <a:solidFill>
                          <a:srgbClr val="92D050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857238"/>
            <a:ext cx="1214446" cy="35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803660"/>
            <a:ext cx="1143008" cy="4325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9" y="803659"/>
            <a:ext cx="1218121" cy="42862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pic>
        <p:nvPicPr>
          <p:cNvPr id="19149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750081"/>
            <a:ext cx="1195388" cy="55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857238"/>
            <a:ext cx="1071570" cy="36075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9586" y="750081"/>
            <a:ext cx="1084398" cy="4822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428728" y="160718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800" b="1" dirty="0" smtClean="0">
                <a:solidFill>
                  <a:srgbClr val="FF9900"/>
                </a:solidFill>
                <a:latin typeface="Tempus Sans ITC" pitchFamily="82" charset="0"/>
              </a:rPr>
              <a:t>Results (2): 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Reef shark occurrence in </a:t>
            </a:r>
            <a:r>
              <a:rPr lang="en-AU" sz="2800" b="1" dirty="0" err="1" smtClean="0">
                <a:solidFill>
                  <a:schemeClr val="bg1"/>
                </a:solidFill>
                <a:latin typeface="Tempus Sans ITC" pitchFamily="82" charset="0"/>
              </a:rPr>
              <a:t>NREs</a:t>
            </a:r>
            <a:endParaRPr lang="en-US" sz="28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14282" y="1500180"/>
            <a:ext cx="85011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5" descr="F&amp;F Logo Powerpoin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3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1079500" cy="456009"/>
          </a:xfrm>
          <a:prstGeom prst="rect">
            <a:avLst/>
          </a:prstGeom>
          <a:noFill/>
        </p:spPr>
      </p:pic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7158" y="750082"/>
          <a:ext cx="8143932" cy="1730216"/>
        </p:xfrm>
        <a:graphic>
          <a:graphicData uri="http://schemas.openxmlformats.org/drawingml/2006/table">
            <a:tbl>
              <a:tblPr/>
              <a:tblGrid>
                <a:gridCol w="3449751"/>
                <a:gridCol w="911007"/>
                <a:gridCol w="1262808"/>
                <a:gridCol w="1261933"/>
                <a:gridCol w="1258433"/>
              </a:tblGrid>
              <a:tr h="2671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Model </a:t>
                      </a:r>
                      <a:r>
                        <a:rPr lang="en-AU" sz="12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structure </a:t>
                      </a:r>
                      <a:r>
                        <a:rPr lang="en-AU" sz="1200" b="1" dirty="0" smtClean="0">
                          <a:solidFill>
                            <a:srgbClr val="00CC00"/>
                          </a:solidFill>
                          <a:latin typeface="Calibri"/>
                          <a:ea typeface="SimSun"/>
                        </a:rPr>
                        <a:t>ANY REEF SHARK</a:t>
                      </a:r>
                      <a:endParaRPr lang="en-US" sz="1200" dirty="0">
                        <a:solidFill>
                          <a:srgbClr val="00CC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df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AIC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∆ AIC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AIC weight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Two factor 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</a:rPr>
                        <a:t>habitat type + proximity to reef</a:t>
                      </a:r>
                      <a:endParaRPr lang="en-US" sz="1200" dirty="0">
                        <a:solidFill>
                          <a:srgbClr val="FF99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7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226.17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0.000000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</a:rPr>
                        <a:t>0.357</a:t>
                      </a:r>
                      <a:endParaRPr lang="en-US" sz="1200" dirty="0">
                        <a:solidFill>
                          <a:srgbClr val="FF99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Three factor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habitat type + proximity to mangrove + proximity to reef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8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227.38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1.209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0.195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Three factor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habitat type + proximity to seagrass + proximity to reef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8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228.17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1.997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0.131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57158" y="2732486"/>
          <a:ext cx="8143932" cy="1730216"/>
        </p:xfrm>
        <a:graphic>
          <a:graphicData uri="http://schemas.openxmlformats.org/drawingml/2006/table">
            <a:tbl>
              <a:tblPr/>
              <a:tblGrid>
                <a:gridCol w="3449751"/>
                <a:gridCol w="911007"/>
                <a:gridCol w="1262808"/>
                <a:gridCol w="1261933"/>
                <a:gridCol w="1258433"/>
              </a:tblGrid>
              <a:tr h="2671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Model structure </a:t>
                      </a:r>
                      <a:r>
                        <a:rPr lang="en-AU" sz="1200" b="1" dirty="0" smtClean="0">
                          <a:solidFill>
                            <a:srgbClr val="00CC00"/>
                          </a:solidFill>
                          <a:latin typeface="Calibri"/>
                          <a:ea typeface="SimSun"/>
                        </a:rPr>
                        <a:t>BLACKTIP</a:t>
                      </a:r>
                      <a:r>
                        <a:rPr lang="en-AU" sz="1200" b="1" baseline="0" dirty="0" smtClean="0">
                          <a:solidFill>
                            <a:srgbClr val="00CC00"/>
                          </a:solidFill>
                          <a:latin typeface="Calibri"/>
                          <a:ea typeface="SimSun"/>
                        </a:rPr>
                        <a:t> REEF SHARK</a:t>
                      </a:r>
                      <a:endParaRPr lang="en-US" sz="1200" dirty="0">
                        <a:solidFill>
                          <a:srgbClr val="00CC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df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AIC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∆ AIC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AIC weight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Two factor 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</a:rPr>
                        <a:t>habitat type + proximity to reef</a:t>
                      </a:r>
                      <a:endParaRPr lang="en-US" sz="1200" dirty="0">
                        <a:solidFill>
                          <a:srgbClr val="FF99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7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123.36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0.000000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rgbClr val="FF9900"/>
                          </a:solidFill>
                          <a:latin typeface="Calibri"/>
                          <a:ea typeface="SimSun"/>
                        </a:rPr>
                        <a:t>0.443</a:t>
                      </a:r>
                      <a:endParaRPr lang="en-US" sz="1200" dirty="0">
                        <a:solidFill>
                          <a:srgbClr val="FF990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Three factor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habitat type + proximity to seagrass + proximity to reef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8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125.29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1.922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0.169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i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Three factor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habitat type + proximity to mangrove + proximity to reef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8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125.36</a:t>
                      </a:r>
                      <a:endParaRPr lang="en-US" sz="120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1.998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SimSun"/>
                        </a:rPr>
                        <a:t>0.163</a:t>
                      </a:r>
                      <a:endParaRPr lang="en-US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28728" y="160718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800" b="1" dirty="0" smtClean="0">
                <a:solidFill>
                  <a:srgbClr val="FF9900"/>
                </a:solidFill>
                <a:latin typeface="Tempus Sans ITC" pitchFamily="82" charset="0"/>
              </a:rPr>
              <a:t>Results (2): 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Reef shark </a:t>
            </a:r>
            <a:r>
              <a:rPr lang="en-AU" sz="2800" b="1" dirty="0" err="1" smtClean="0">
                <a:solidFill>
                  <a:schemeClr val="bg1"/>
                </a:solidFill>
                <a:latin typeface="Tempus Sans ITC" pitchFamily="82" charset="0"/>
              </a:rPr>
              <a:t>occurrance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 in </a:t>
            </a:r>
            <a:r>
              <a:rPr lang="en-AU" sz="2800" b="1" dirty="0" err="1" smtClean="0">
                <a:solidFill>
                  <a:schemeClr val="bg1"/>
                </a:solidFill>
                <a:latin typeface="Tempus Sans ITC" pitchFamily="82" charset="0"/>
              </a:rPr>
              <a:t>NREs</a:t>
            </a:r>
            <a:endParaRPr lang="en-US" sz="28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3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1079500" cy="456009"/>
          </a:xfrm>
          <a:prstGeom prst="rect">
            <a:avLst/>
          </a:prstGeom>
          <a:noFill/>
        </p:spPr>
      </p:pic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1476376" y="86917"/>
            <a:ext cx="73104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600" b="1" dirty="0" smtClean="0">
                <a:solidFill>
                  <a:schemeClr val="bg1"/>
                </a:solidFill>
                <a:latin typeface="Tempus Sans ITC" pitchFamily="82" charset="0"/>
              </a:rPr>
              <a:t>(2) Model outputs (odds ratios)</a:t>
            </a:r>
            <a:endParaRPr lang="en-US" sz="40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7" y="2732486"/>
            <a:ext cx="499654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750081"/>
            <a:ext cx="5005575" cy="1855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143636" y="1500180"/>
            <a:ext cx="2643206" cy="461665"/>
          </a:xfrm>
          <a:prstGeom prst="rect">
            <a:avLst/>
          </a:prstGeom>
          <a:noFill/>
          <a:ln w="254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FF9900"/>
                </a:solidFill>
              </a:rPr>
              <a:t>Habitat type: reef</a:t>
            </a:r>
            <a:endParaRPr lang="en-US" sz="2400" dirty="0">
              <a:solidFill>
                <a:srgbClr val="FF99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3636" y="2303858"/>
            <a:ext cx="2786082" cy="461665"/>
          </a:xfrm>
          <a:prstGeom prst="rect">
            <a:avLst/>
          </a:prstGeom>
          <a:noFill/>
          <a:ln w="254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FF9900"/>
                </a:solidFill>
              </a:rPr>
              <a:t>Habitat type: shore</a:t>
            </a:r>
            <a:endParaRPr lang="en-US" sz="2400" dirty="0">
              <a:solidFill>
                <a:srgbClr val="FF99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43636" y="3214692"/>
            <a:ext cx="2643206" cy="461665"/>
          </a:xfrm>
          <a:prstGeom prst="rect">
            <a:avLst/>
          </a:prstGeom>
          <a:noFill/>
          <a:ln w="25400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00CC00"/>
                </a:solidFill>
              </a:rPr>
              <a:t>Proximity to reef</a:t>
            </a:r>
            <a:endParaRPr lang="en-US" sz="2400" dirty="0">
              <a:solidFill>
                <a:srgbClr val="00CC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214942" y="1553759"/>
            <a:ext cx="785818" cy="214314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5384607" y="3545093"/>
            <a:ext cx="803678" cy="1000132"/>
          </a:xfrm>
          <a:prstGeom prst="straightConnector1">
            <a:avLst/>
          </a:prstGeom>
          <a:ln w="3810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4902400" y="2991448"/>
            <a:ext cx="1553777" cy="928694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286380" y="2250279"/>
            <a:ext cx="714380" cy="214314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4929190" y="2214560"/>
            <a:ext cx="1500198" cy="928694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5206012" y="2402085"/>
            <a:ext cx="803678" cy="928694"/>
          </a:xfrm>
          <a:prstGeom prst="straightConnector1">
            <a:avLst/>
          </a:prstGeom>
          <a:ln w="3810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3" descr="F&amp;F Logo Pow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Methods  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28728" y="160718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800" b="1" dirty="0" smtClean="0">
                <a:solidFill>
                  <a:srgbClr val="FF9900"/>
                </a:solidFill>
                <a:latin typeface="Tempus Sans ITC" pitchFamily="82" charset="0"/>
              </a:rPr>
              <a:t>Results (2): </a:t>
            </a:r>
            <a:r>
              <a:rPr lang="en-AU" sz="2800" b="1" dirty="0" smtClean="0">
                <a:solidFill>
                  <a:schemeClr val="bg1"/>
                </a:solidFill>
                <a:latin typeface="Tempus Sans ITC" pitchFamily="82" charset="0"/>
              </a:rPr>
              <a:t>Reef shark occurrence in </a:t>
            </a:r>
            <a:r>
              <a:rPr lang="en-AU" sz="2800" b="1" dirty="0" err="1" smtClean="0">
                <a:solidFill>
                  <a:schemeClr val="bg1"/>
                </a:solidFill>
                <a:latin typeface="Tempus Sans ITC" pitchFamily="82" charset="0"/>
              </a:rPr>
              <a:t>NREs</a:t>
            </a:r>
            <a:endParaRPr lang="en-US" sz="28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57158" y="803660"/>
            <a:ext cx="6429420" cy="332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rabicParenR"/>
              <a:tabLst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Four reef sharks often found in </a:t>
            </a:r>
            <a:r>
              <a:rPr lang="en-AU" sz="2200" kern="0" dirty="0" err="1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NREs</a:t>
            </a: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*</a:t>
            </a:r>
          </a:p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rabicParenR"/>
              <a:tabLst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Best performing models to explain reef shark presence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First – habitat </a:t>
            </a:r>
            <a:r>
              <a:rPr lang="en-AU" sz="2200" kern="0" dirty="0" smtClean="0">
                <a:solidFill>
                  <a:srgbClr val="FF9900"/>
                </a:solidFill>
                <a:latin typeface="Calibri" pitchFamily="34" charset="0"/>
              </a:rPr>
              <a:t>+</a:t>
            </a: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inshore reefs	 (AIC 0.357)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Second – habitat </a:t>
            </a:r>
            <a:r>
              <a:rPr lang="en-AU" sz="2200" kern="0" dirty="0" smtClean="0">
                <a:solidFill>
                  <a:srgbClr val="FF9900"/>
                </a:solidFill>
                <a:latin typeface="Calibri" pitchFamily="34" charset="0"/>
              </a:rPr>
              <a:t>+</a:t>
            </a: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mangroves	 (AIC 0.195) 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Third – habitat </a:t>
            </a:r>
            <a:r>
              <a:rPr lang="en-AU" sz="2200" kern="0" dirty="0" smtClean="0">
                <a:solidFill>
                  <a:srgbClr val="FF9900"/>
                </a:solidFill>
                <a:latin typeface="Calibri" pitchFamily="34" charset="0"/>
              </a:rPr>
              <a:t>+</a:t>
            </a: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seagrasses	 (AIC 0.131)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defRPr/>
            </a:pPr>
            <a:endParaRPr lang="en-AU" sz="2200" kern="0" dirty="0" smtClean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AutoNum type="arabicParenR"/>
              <a:defRPr/>
            </a:pPr>
            <a:r>
              <a:rPr lang="en-AU" sz="2200" kern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Odds ratios (which habitats best places to find reef sharks)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AutoNum type="arabicParenR"/>
              <a:defRPr/>
            </a:pPr>
            <a:r>
              <a:rPr lang="en-AU" sz="2200" kern="0" dirty="0" smtClean="0">
                <a:solidFill>
                  <a:srgbClr val="FF9900"/>
                </a:solidFill>
                <a:latin typeface="Calibri" pitchFamily="34" charset="0"/>
              </a:rPr>
              <a:t>Inshore reef habitats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AutoNum type="arabicParenR"/>
              <a:defRPr/>
            </a:pPr>
            <a:r>
              <a:rPr lang="en-AU" sz="2200" kern="0" dirty="0" smtClean="0">
                <a:solidFill>
                  <a:srgbClr val="FF9900"/>
                </a:solidFill>
                <a:latin typeface="Calibri" pitchFamily="34" charset="0"/>
              </a:rPr>
              <a:t>Shore habitats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defRPr/>
            </a:pPr>
            <a:endParaRPr lang="en-AU" sz="2200" kern="0" dirty="0" smtClean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pic>
        <p:nvPicPr>
          <p:cNvPr id="16" name="Picture 16" descr="Seagrass_11032009(019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9" y="750082"/>
            <a:ext cx="1735353" cy="1652441"/>
          </a:xfrm>
          <a:prstGeom prst="rect">
            <a:avLst/>
          </a:prstGeom>
          <a:noFill/>
          <a:ln w="222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71472" y="4286263"/>
            <a:ext cx="557216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AU" sz="1600" i="1" kern="0" dirty="0" smtClean="0">
                <a:solidFill>
                  <a:srgbClr val="DDDDDD"/>
                </a:solidFill>
                <a:latin typeface="Calibri" pitchFamily="34" charset="0"/>
              </a:rPr>
              <a:t>*Leopard sharks most often caught in muddy open water substrates and away from reefs!</a:t>
            </a:r>
            <a:r>
              <a:rPr lang="en-AU" sz="1600" kern="0" dirty="0" smtClean="0">
                <a:solidFill>
                  <a:srgbClr val="DDDDDD"/>
                </a:solidFill>
                <a:latin typeface="Calibri" pitchFamily="34" charset="0"/>
              </a:rPr>
              <a:t> </a:t>
            </a:r>
            <a:endParaRPr lang="en-AU" sz="1600" kern="0" dirty="0" smtClean="0">
              <a:solidFill>
                <a:srgbClr val="FF9900"/>
              </a:solidFill>
              <a:latin typeface="Calibri" pitchFamily="34" charset="0"/>
            </a:endParaRPr>
          </a:p>
        </p:txBody>
      </p:sp>
      <p:pic>
        <p:nvPicPr>
          <p:cNvPr id="18" name="Picture 17" descr="Rattlesnake_shore3_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5207" y="2625329"/>
            <a:ext cx="1624083" cy="1928808"/>
          </a:xfrm>
          <a:prstGeom prst="rect">
            <a:avLst/>
          </a:prstGeom>
          <a:ln w="31750"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4282" y="2357436"/>
            <a:ext cx="2857520" cy="155377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Logistic regression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Generalised Linear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AU" sz="2400" dirty="0" smtClean="0">
                <a:solidFill>
                  <a:srgbClr val="DDDDDD"/>
                </a:solidFill>
                <a:latin typeface="Calibri" pitchFamily="34" charset="0"/>
              </a:rPr>
              <a:t>Model (</a:t>
            </a:r>
            <a:r>
              <a:rPr lang="en-AU" sz="1800" i="1" dirty="0" smtClean="0">
                <a:solidFill>
                  <a:srgbClr val="DDDDDD"/>
                </a:solidFill>
                <a:latin typeface="Calibri" pitchFamily="34" charset="0"/>
              </a:rPr>
              <a:t>Useful for</a:t>
            </a:r>
            <a:br>
              <a:rPr lang="en-AU" sz="1800" i="1" dirty="0" smtClean="0">
                <a:solidFill>
                  <a:srgbClr val="DDDDDD"/>
                </a:solidFill>
                <a:latin typeface="Calibri" pitchFamily="34" charset="0"/>
              </a:rPr>
            </a:br>
            <a:r>
              <a:rPr lang="en-AU" sz="1800" i="1" dirty="0" smtClean="0">
                <a:solidFill>
                  <a:srgbClr val="DDDDDD"/>
                </a:solidFill>
                <a:latin typeface="Calibri" pitchFamily="34" charset="0"/>
              </a:rPr>
              <a:t>zero-inflated data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i="1" dirty="0" smtClean="0">
                <a:solidFill>
                  <a:srgbClr val="FF9900"/>
                </a:solidFill>
                <a:latin typeface="Calibri" pitchFamily="34" charset="0"/>
              </a:rPr>
              <a:t>Aitcheson 1955; Mayer et al 2005; </a:t>
            </a:r>
            <a:r>
              <a:rPr lang="en-AU" sz="1800" i="1" dirty="0" err="1" smtClean="0">
                <a:solidFill>
                  <a:srgbClr val="FF9900"/>
                </a:solidFill>
                <a:latin typeface="Calibri" pitchFamily="34" charset="0"/>
              </a:rPr>
              <a:t>Webley</a:t>
            </a:r>
            <a:r>
              <a:rPr lang="en-AU" sz="1800" i="1" dirty="0" smtClean="0">
                <a:solidFill>
                  <a:srgbClr val="FF9900"/>
                </a:solidFill>
                <a:latin typeface="Calibri" pitchFamily="34" charset="0"/>
              </a:rPr>
              <a:t> et al 2011</a:t>
            </a:r>
            <a:r>
              <a:rPr lang="en-AU" sz="2000" dirty="0" smtClean="0">
                <a:solidFill>
                  <a:srgbClr val="DDDDDD"/>
                </a:solidFill>
                <a:latin typeface="Calibri" pitchFamily="34" charset="0"/>
              </a:rPr>
              <a:t>) </a:t>
            </a:r>
          </a:p>
        </p:txBody>
      </p:sp>
      <p:sp>
        <p:nvSpPr>
          <p:cNvPr id="113668" name="Line 4"/>
          <p:cNvSpPr>
            <a:spLocks noChangeShapeType="1"/>
          </p:cNvSpPr>
          <p:nvPr/>
        </p:nvSpPr>
        <p:spPr bwMode="auto">
          <a:xfrm>
            <a:off x="0" y="4786313"/>
            <a:ext cx="9144000" cy="0"/>
          </a:xfrm>
          <a:prstGeom prst="line">
            <a:avLst/>
          </a:prstGeom>
          <a:noFill/>
          <a:ln w="4445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50825" y="4845844"/>
            <a:ext cx="87137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Introduction        Aims        </a:t>
            </a:r>
            <a:r>
              <a:rPr lang="en-AU" sz="2000" b="1">
                <a:solidFill>
                  <a:schemeClr val="bg1"/>
                </a:solidFill>
                <a:latin typeface="Calibri" pitchFamily="34" charset="0"/>
              </a:rPr>
              <a:t>Methods</a:t>
            </a:r>
            <a:r>
              <a:rPr lang="en-AU" sz="20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2000">
                <a:solidFill>
                  <a:srgbClr val="FF9900"/>
                </a:solidFill>
                <a:latin typeface="Calibri" pitchFamily="34" charset="0"/>
              </a:rPr>
              <a:t>         Results         Discussion          Conclusions</a:t>
            </a:r>
            <a:endParaRPr lang="en-US" sz="20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>
            <a:off x="0" y="627460"/>
            <a:ext cx="9144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1476376" y="86916"/>
            <a:ext cx="6697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4000" b="1" dirty="0" smtClean="0">
                <a:solidFill>
                  <a:schemeClr val="bg1"/>
                </a:solidFill>
                <a:latin typeface="Tempus Sans ITC" pitchFamily="82" charset="0"/>
              </a:rPr>
              <a:t>Data analysis - occurrence</a:t>
            </a:r>
            <a:endParaRPr lang="en-US" sz="4000" b="1" dirty="0">
              <a:solidFill>
                <a:schemeClr val="bg1"/>
              </a:solidFill>
              <a:latin typeface="Tempus Sans ITC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520" y="857238"/>
            <a:ext cx="1357322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Seagrass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3702" y="1285866"/>
            <a:ext cx="1357322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Mangrove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72198" y="857238"/>
            <a:ext cx="114300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B050"/>
                </a:solidFill>
                <a:latin typeface="Calibri" pitchFamily="34" charset="0"/>
              </a:rPr>
              <a:t>Reef</a:t>
            </a:r>
            <a:endParaRPr lang="en-US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754951"/>
            <a:ext cx="1857388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9900"/>
                </a:solidFill>
                <a:latin typeface="Calibri" pitchFamily="34" charset="0"/>
              </a:rPr>
              <a:t>Habitat type </a:t>
            </a:r>
            <a:endParaRPr lang="en-US" sz="2000" b="1" dirty="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86182" y="166091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rgbClr val="FFC000"/>
                </a:solidFill>
                <a:latin typeface="Calibri" pitchFamily="34" charset="0"/>
              </a:rPr>
              <a:t>16 Models</a:t>
            </a:r>
            <a:endParaRPr lang="en-US" sz="28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285984" y="1232288"/>
            <a:ext cx="1428760" cy="642942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5500694" y="1393024"/>
            <a:ext cx="1062046" cy="441017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0"/>
          <p:cNvGrpSpPr/>
          <p:nvPr/>
        </p:nvGrpSpPr>
        <p:grpSpPr>
          <a:xfrm rot="178689">
            <a:off x="1590592" y="1166208"/>
            <a:ext cx="2184424" cy="707886"/>
            <a:chOff x="2124973" y="1000612"/>
            <a:chExt cx="2000264" cy="849753"/>
          </a:xfrm>
        </p:grpSpPr>
        <p:pic>
          <p:nvPicPr>
            <p:cNvPr id="23" name="Picture 22" descr="20019266_dki_images_outline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4973" y="1066221"/>
              <a:ext cx="2000264" cy="645919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14678" y="1000612"/>
              <a:ext cx="571504" cy="849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000" b="1" dirty="0" smtClean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  <a:endParaRPr lang="en-US" sz="40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36"/>
          <p:cNvGrpSpPr/>
          <p:nvPr/>
        </p:nvGrpSpPr>
        <p:grpSpPr>
          <a:xfrm>
            <a:off x="2714613" y="2196701"/>
            <a:ext cx="2305051" cy="1591704"/>
            <a:chOff x="3428992" y="2786058"/>
            <a:chExt cx="2305051" cy="2122272"/>
          </a:xfrm>
        </p:grpSpPr>
        <p:pic>
          <p:nvPicPr>
            <p:cNvPr id="17920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8992" y="2786058"/>
              <a:ext cx="2305051" cy="2122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TextBox 35"/>
            <p:cNvSpPr txBox="1"/>
            <p:nvPr/>
          </p:nvSpPr>
          <p:spPr>
            <a:xfrm>
              <a:off x="4214810" y="3143249"/>
              <a:ext cx="785818" cy="17645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8000" b="1" dirty="0" smtClean="0">
                  <a:solidFill>
                    <a:srgbClr val="00B0F0"/>
                  </a:solidFill>
                  <a:effectLst>
                    <a:innerShdw blurRad="63500" dist="50800">
                      <a:srgbClr val="FF0000">
                        <a:alpha val="50000"/>
                      </a:srgbClr>
                    </a:innerShdw>
                  </a:effectLst>
                  <a:latin typeface="Calibri" pitchFamily="34" charset="0"/>
                </a:rPr>
                <a:t>R</a:t>
              </a:r>
              <a:r>
                <a:rPr lang="en-AU" sz="2400" b="1" dirty="0" smtClean="0">
                  <a:solidFill>
                    <a:schemeClr val="bg1">
                      <a:lumMod val="85000"/>
                    </a:schemeClr>
                  </a:solidFill>
                  <a:latin typeface="Calibri" pitchFamily="34" charset="0"/>
                </a:rPr>
                <a:t> </a:t>
              </a:r>
              <a:endParaRPr lang="en-US" sz="24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50"/>
          <p:cNvGrpSpPr/>
          <p:nvPr/>
        </p:nvGrpSpPr>
        <p:grpSpPr>
          <a:xfrm rot="20919063">
            <a:off x="50094" y="750432"/>
            <a:ext cx="2000264" cy="707886"/>
            <a:chOff x="142844" y="1096440"/>
            <a:chExt cx="2000264" cy="943847"/>
          </a:xfrm>
        </p:grpSpPr>
        <p:pic>
          <p:nvPicPr>
            <p:cNvPr id="21" name="Picture 20" descr="20019266_dki_images_outline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844" y="1214422"/>
              <a:ext cx="2000264" cy="645919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1071538" y="1096440"/>
              <a:ext cx="571504" cy="943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000" b="1" dirty="0" smtClean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  <a:endParaRPr lang="en-US" sz="40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 rot="1470755">
            <a:off x="6639114" y="653932"/>
            <a:ext cx="1857388" cy="707886"/>
            <a:chOff x="6786578" y="596377"/>
            <a:chExt cx="1857388" cy="943848"/>
          </a:xfrm>
        </p:grpSpPr>
        <p:pic>
          <p:nvPicPr>
            <p:cNvPr id="19" name="Picture 18" descr="20019266_dki_images_outline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flipH="1">
              <a:off x="6786578" y="642918"/>
              <a:ext cx="1857388" cy="64591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7215206" y="596377"/>
              <a:ext cx="571504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000" b="1" dirty="0" smtClean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  <a:endParaRPr lang="en-US" sz="40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53"/>
          <p:cNvGrpSpPr/>
          <p:nvPr/>
        </p:nvGrpSpPr>
        <p:grpSpPr>
          <a:xfrm rot="19680652">
            <a:off x="6756197" y="1165201"/>
            <a:ext cx="1928826" cy="707886"/>
            <a:chOff x="6715140" y="1953698"/>
            <a:chExt cx="1928826" cy="943847"/>
          </a:xfrm>
        </p:grpSpPr>
        <p:pic>
          <p:nvPicPr>
            <p:cNvPr id="24" name="Picture 23" descr="20019266_dki_images_outline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6715140" y="2071678"/>
              <a:ext cx="1928826" cy="645919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143768" y="1953698"/>
              <a:ext cx="642942" cy="943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000" b="1" dirty="0" smtClean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  <a:endParaRPr lang="en-US" sz="40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" name="Group 41"/>
          <p:cNvGrpSpPr/>
          <p:nvPr/>
        </p:nvGrpSpPr>
        <p:grpSpPr>
          <a:xfrm rot="19580611">
            <a:off x="2246308" y="609055"/>
            <a:ext cx="1928826" cy="769441"/>
            <a:chOff x="2214546" y="890807"/>
            <a:chExt cx="2000264" cy="1130921"/>
          </a:xfrm>
        </p:grpSpPr>
        <p:pic>
          <p:nvPicPr>
            <p:cNvPr id="43" name="Picture 42" descr="20019266_dki_images_outline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4546" y="1071546"/>
              <a:ext cx="2000264" cy="645919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214678" y="890807"/>
              <a:ext cx="571504" cy="1130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400" b="1" dirty="0" smtClean="0">
                  <a:solidFill>
                    <a:srgbClr val="00CC00"/>
                  </a:solidFill>
                  <a:latin typeface="Calibri" pitchFamily="34" charset="0"/>
                  <a:sym typeface="Wingdings"/>
                </a:rPr>
                <a:t>1</a:t>
              </a:r>
              <a:endParaRPr lang="en-US" sz="4400" b="1" dirty="0">
                <a:solidFill>
                  <a:srgbClr val="00CC0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 rot="1842946">
            <a:off x="4997417" y="642247"/>
            <a:ext cx="1828816" cy="769441"/>
            <a:chOff x="4929190" y="1157620"/>
            <a:chExt cx="1828816" cy="1025921"/>
          </a:xfrm>
        </p:grpSpPr>
        <p:pic>
          <p:nvPicPr>
            <p:cNvPr id="22" name="Picture 21" descr="20019266_dki_images_outline.t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flipH="1">
              <a:off x="4929190" y="1357298"/>
              <a:ext cx="1828816" cy="645919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429256" y="1157620"/>
              <a:ext cx="571504" cy="10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400" b="1" dirty="0" smtClean="0">
                  <a:solidFill>
                    <a:srgbClr val="00CC00"/>
                  </a:solidFill>
                  <a:latin typeface="Calibri" pitchFamily="34" charset="0"/>
                  <a:sym typeface="Wingdings"/>
                </a:rPr>
                <a:t>1</a:t>
              </a:r>
              <a:endParaRPr lang="en-US" sz="4400" b="1" dirty="0">
                <a:solidFill>
                  <a:srgbClr val="00CC00"/>
                </a:solidFill>
                <a:latin typeface="Calibri" pitchFamily="34" charset="0"/>
              </a:endParaRPr>
            </a:p>
          </p:txBody>
        </p:sp>
      </p:grpSp>
      <p:grpSp>
        <p:nvGrpSpPr>
          <p:cNvPr id="13" name="Group 47"/>
          <p:cNvGrpSpPr/>
          <p:nvPr/>
        </p:nvGrpSpPr>
        <p:grpSpPr>
          <a:xfrm rot="19836471">
            <a:off x="357158" y="1296842"/>
            <a:ext cx="2000264" cy="769441"/>
            <a:chOff x="2214546" y="943305"/>
            <a:chExt cx="2000264" cy="1025921"/>
          </a:xfrm>
        </p:grpSpPr>
        <p:pic>
          <p:nvPicPr>
            <p:cNvPr id="49" name="Picture 48" descr="20019266_dki_images_outline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4546" y="1071546"/>
              <a:ext cx="2000264" cy="645919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214678" y="943305"/>
              <a:ext cx="571504" cy="10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400" b="1" dirty="0" smtClean="0">
                  <a:solidFill>
                    <a:srgbClr val="00CC00"/>
                  </a:solidFill>
                  <a:latin typeface="Calibri" pitchFamily="34" charset="0"/>
                  <a:sym typeface="Wingdings"/>
                </a:rPr>
                <a:t>1</a:t>
              </a:r>
              <a:endParaRPr lang="en-US" sz="4400" b="1" dirty="0">
                <a:solidFill>
                  <a:srgbClr val="00CC00"/>
                </a:solidFill>
                <a:latin typeface="Calibri" pitchFamily="34" charset="0"/>
              </a:endParaRPr>
            </a:p>
          </p:txBody>
        </p:sp>
      </p:grpSp>
      <p:grpSp>
        <p:nvGrpSpPr>
          <p:cNvPr id="14" name="Group 54"/>
          <p:cNvGrpSpPr/>
          <p:nvPr/>
        </p:nvGrpSpPr>
        <p:grpSpPr>
          <a:xfrm rot="7029121">
            <a:off x="3934963" y="556413"/>
            <a:ext cx="962907" cy="758114"/>
            <a:chOff x="6085063" y="2375986"/>
            <a:chExt cx="1928826" cy="758114"/>
          </a:xfrm>
        </p:grpSpPr>
        <p:pic>
          <p:nvPicPr>
            <p:cNvPr id="56" name="Picture 55" descr="20019266_dki_images_outline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6085063" y="2488181"/>
              <a:ext cx="1928826" cy="64591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 rot="14570879">
              <a:off x="7082568" y="1880973"/>
              <a:ext cx="427959" cy="1417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4000" b="1" dirty="0" smtClean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  <a:endParaRPr lang="en-US" sz="40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sp>
        <p:nvSpPr>
          <p:cNvPr id="58" name="Down Arrow 57"/>
          <p:cNvSpPr/>
          <p:nvPr/>
        </p:nvSpPr>
        <p:spPr>
          <a:xfrm>
            <a:off x="3571868" y="2035965"/>
            <a:ext cx="571504" cy="482207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61"/>
          <p:cNvGrpSpPr/>
          <p:nvPr/>
        </p:nvGrpSpPr>
        <p:grpSpPr>
          <a:xfrm>
            <a:off x="4643438" y="2518172"/>
            <a:ext cx="1357322" cy="1178727"/>
            <a:chOff x="5500694" y="3571876"/>
            <a:chExt cx="1357322" cy="1571636"/>
          </a:xfrm>
        </p:grpSpPr>
        <p:sp>
          <p:nvSpPr>
            <p:cNvPr id="60" name="Curved Right Arrow 59"/>
            <p:cNvSpPr/>
            <p:nvPr/>
          </p:nvSpPr>
          <p:spPr>
            <a:xfrm rot="20287335">
              <a:off x="6000760" y="3571876"/>
              <a:ext cx="857256" cy="1571636"/>
            </a:xfrm>
            <a:prstGeom prst="curvedRightArrow">
              <a:avLst>
                <a:gd name="adj1" fmla="val 25000"/>
                <a:gd name="adj2" fmla="val 60436"/>
                <a:gd name="adj3" fmla="val 25000"/>
              </a:avLst>
            </a:prstGeom>
            <a:gradFill>
              <a:gsLst>
                <a:gs pos="0">
                  <a:srgbClr val="FF99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00694" y="3857628"/>
              <a:ext cx="1000132" cy="779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 smtClean="0">
                  <a:solidFill>
                    <a:srgbClr val="00B0F0"/>
                  </a:solidFill>
                  <a:latin typeface="Calibri" pitchFamily="34" charset="0"/>
                </a:rPr>
                <a:t>AIC</a:t>
              </a:r>
              <a:endParaRPr lang="en-US" sz="3200" b="1" dirty="0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215074" y="2732486"/>
            <a:ext cx="2786082" cy="1323439"/>
          </a:xfrm>
          <a:prstGeom prst="rect">
            <a:avLst/>
          </a:prstGeom>
          <a:noFill/>
          <a:ln w="15875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rgbClr val="00CC00"/>
                </a:solidFill>
                <a:latin typeface="Calibri" pitchFamily="34" charset="0"/>
              </a:rPr>
              <a:t>Best models - highest AIC weight</a:t>
            </a:r>
          </a:p>
          <a:p>
            <a:pPr algn="ctr"/>
            <a:r>
              <a:rPr lang="en-AU" sz="1600" b="1" dirty="0" smtClean="0">
                <a:solidFill>
                  <a:srgbClr val="00CC00"/>
                </a:solidFill>
                <a:latin typeface="Calibri" pitchFamily="34" charset="0"/>
              </a:rPr>
              <a:t>(which factors best explain presence/absence)</a:t>
            </a:r>
            <a:endParaRPr lang="en-US" sz="1600" b="1" dirty="0">
              <a:solidFill>
                <a:srgbClr val="00CC00"/>
              </a:solidFill>
              <a:latin typeface="Calibri" pitchFamily="34" charset="0"/>
            </a:endParaRPr>
          </a:p>
        </p:txBody>
      </p:sp>
      <p:grpSp>
        <p:nvGrpSpPr>
          <p:cNvPr id="16" name="Group 62"/>
          <p:cNvGrpSpPr/>
          <p:nvPr/>
        </p:nvGrpSpPr>
        <p:grpSpPr>
          <a:xfrm rot="2075613">
            <a:off x="4425652" y="3292056"/>
            <a:ext cx="1226568" cy="1282199"/>
            <a:chOff x="5508624" y="3589983"/>
            <a:chExt cx="1226568" cy="1085174"/>
          </a:xfrm>
        </p:grpSpPr>
        <p:sp>
          <p:nvSpPr>
            <p:cNvPr id="64" name="Curved Right Arrow 63"/>
            <p:cNvSpPr/>
            <p:nvPr/>
          </p:nvSpPr>
          <p:spPr>
            <a:xfrm rot="20287335">
              <a:off x="5827224" y="3589983"/>
              <a:ext cx="883200" cy="983598"/>
            </a:xfrm>
            <a:prstGeom prst="curvedRightArrow">
              <a:avLst>
                <a:gd name="adj1" fmla="val 22738"/>
                <a:gd name="adj2" fmla="val 51637"/>
                <a:gd name="adj3" fmla="val 25000"/>
              </a:avLst>
            </a:prstGeom>
            <a:gradFill>
              <a:gsLst>
                <a:gs pos="0">
                  <a:srgbClr val="FF99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 rot="19524387">
              <a:off x="5508624" y="3763466"/>
              <a:ext cx="1226568" cy="9116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 smtClean="0">
                  <a:solidFill>
                    <a:srgbClr val="00B0F0"/>
                  </a:solidFill>
                  <a:latin typeface="Calibri" pitchFamily="34" charset="0"/>
                </a:rPr>
                <a:t>Odd ratios</a:t>
              </a:r>
              <a:endParaRPr lang="en-US" sz="3200" b="1" dirty="0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5715008" y="3964792"/>
            <a:ext cx="2928926" cy="954107"/>
          </a:xfrm>
          <a:prstGeom prst="rect">
            <a:avLst/>
          </a:prstGeom>
          <a:noFill/>
          <a:ln w="15875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rgbClr val="00CC00"/>
                </a:solidFill>
                <a:latin typeface="Calibri" pitchFamily="34" charset="0"/>
              </a:rPr>
              <a:t>Relative probabilities</a:t>
            </a:r>
          </a:p>
          <a:p>
            <a:pPr algn="ctr"/>
            <a:r>
              <a:rPr lang="en-AU" sz="1600" b="1" dirty="0" smtClean="0">
                <a:solidFill>
                  <a:srgbClr val="00CC00"/>
                </a:solidFill>
                <a:latin typeface="Calibri" pitchFamily="34" charset="0"/>
              </a:rPr>
              <a:t>(which habitats/features are favourite reef shark ‘hang outs’</a:t>
            </a:r>
            <a:endParaRPr lang="en-US" sz="1600" b="1" dirty="0">
              <a:solidFill>
                <a:srgbClr val="00CC00"/>
              </a:solidFill>
              <a:latin typeface="Calibri" pitchFamily="34" charset="0"/>
            </a:endParaRPr>
          </a:p>
        </p:txBody>
      </p:sp>
      <p:grpSp>
        <p:nvGrpSpPr>
          <p:cNvPr id="17" name="Group 72"/>
          <p:cNvGrpSpPr/>
          <p:nvPr/>
        </p:nvGrpSpPr>
        <p:grpSpPr>
          <a:xfrm>
            <a:off x="4929190" y="2035964"/>
            <a:ext cx="2571768" cy="830997"/>
            <a:chOff x="4929190" y="2714620"/>
            <a:chExt cx="2571768" cy="1107996"/>
          </a:xfrm>
        </p:grpSpPr>
        <p:sp>
          <p:nvSpPr>
            <p:cNvPr id="34" name="TextBox 33"/>
            <p:cNvSpPr txBox="1"/>
            <p:nvPr/>
          </p:nvSpPr>
          <p:spPr>
            <a:xfrm>
              <a:off x="5857884" y="2714620"/>
              <a:ext cx="1643074" cy="1107996"/>
            </a:xfrm>
            <a:prstGeom prst="rect">
              <a:avLst/>
            </a:prstGeom>
            <a:noFill/>
            <a:ln w="15875">
              <a:solidFill>
                <a:srgbClr val="00CC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2400" b="1" dirty="0" smtClean="0">
                  <a:solidFill>
                    <a:srgbClr val="00CC00"/>
                  </a:solidFill>
                  <a:latin typeface="Calibri" pitchFamily="34" charset="0"/>
                </a:rPr>
                <a:t>Results for 16 Models</a:t>
              </a:r>
              <a:endParaRPr lang="en-US" sz="2400" b="1" dirty="0">
                <a:solidFill>
                  <a:srgbClr val="00CC00"/>
                </a:solidFill>
                <a:latin typeface="Calibri" pitchFamily="34" charset="0"/>
              </a:endParaRPr>
            </a:p>
          </p:txBody>
        </p:sp>
        <p:sp>
          <p:nvSpPr>
            <p:cNvPr id="72" name="Right Arrow 71"/>
            <p:cNvSpPr/>
            <p:nvPr/>
          </p:nvSpPr>
          <p:spPr>
            <a:xfrm>
              <a:off x="4929190" y="2714620"/>
              <a:ext cx="785818" cy="357190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" descr="F&amp;F Logo Powerpoi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86916"/>
            <a:ext cx="820712" cy="456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uiExpand="1" build="p"/>
      <p:bldP spid="9" grpId="0" animBg="1"/>
      <p:bldP spid="10" grpId="0" animBg="1"/>
      <p:bldP spid="11" grpId="0" animBg="1"/>
      <p:bldP spid="12" grpId="0" animBg="1"/>
      <p:bldP spid="25" grpId="0"/>
      <p:bldP spid="58" grpId="0" animBg="1"/>
      <p:bldP spid="61" grpId="0" animBg="1"/>
      <p:bldP spid="6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2764</TotalTime>
  <Words>1372</Words>
  <Application>Microsoft Office PowerPoint</Application>
  <PresentationFormat>On-screen Show (16:9)</PresentationFormat>
  <Paragraphs>402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 Design</vt:lpstr>
      <vt:lpstr>Where do reef sharks go when they’re not on reefs?  and does it matter?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James Cook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School of Earth and Environmental Sciences</dc:creator>
  <cp:lastModifiedBy>Reviewer</cp:lastModifiedBy>
  <cp:revision>170</cp:revision>
  <dcterms:created xsi:type="dcterms:W3CDTF">2008-08-14T04:34:40Z</dcterms:created>
  <dcterms:modified xsi:type="dcterms:W3CDTF">2012-07-08T05:44:17Z</dcterms:modified>
</cp:coreProperties>
</file>